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33"/>
  </p:notesMasterIdLst>
  <p:sldIdLst>
    <p:sldId id="257" r:id="rId2"/>
    <p:sldId id="285" r:id="rId3"/>
    <p:sldId id="326" r:id="rId4"/>
    <p:sldId id="369" r:id="rId5"/>
    <p:sldId id="327" r:id="rId6"/>
    <p:sldId id="372" r:id="rId7"/>
    <p:sldId id="375" r:id="rId8"/>
    <p:sldId id="330" r:id="rId9"/>
    <p:sldId id="376" r:id="rId10"/>
    <p:sldId id="370" r:id="rId11"/>
    <p:sldId id="394" r:id="rId12"/>
    <p:sldId id="381" r:id="rId13"/>
    <p:sldId id="396" r:id="rId14"/>
    <p:sldId id="384" r:id="rId15"/>
    <p:sldId id="397" r:id="rId16"/>
    <p:sldId id="385" r:id="rId17"/>
    <p:sldId id="386" r:id="rId18"/>
    <p:sldId id="387" r:id="rId19"/>
    <p:sldId id="377" r:id="rId20"/>
    <p:sldId id="388" r:id="rId21"/>
    <p:sldId id="391" r:id="rId22"/>
    <p:sldId id="379" r:id="rId23"/>
    <p:sldId id="380" r:id="rId24"/>
    <p:sldId id="338" r:id="rId25"/>
    <p:sldId id="392" r:id="rId26"/>
    <p:sldId id="378" r:id="rId27"/>
    <p:sldId id="395" r:id="rId28"/>
    <p:sldId id="368" r:id="rId29"/>
    <p:sldId id="336" r:id="rId30"/>
    <p:sldId id="337" r:id="rId31"/>
    <p:sldId id="393"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69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9" autoAdjust="0"/>
    <p:restoredTop sz="83977" autoAdjust="0"/>
  </p:normalViewPr>
  <p:slideViewPr>
    <p:cSldViewPr snapToGrid="0">
      <p:cViewPr varScale="1">
        <p:scale>
          <a:sx n="89" d="100"/>
          <a:sy n="89" d="100"/>
        </p:scale>
        <p:origin x="90"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jpeg>
</file>

<file path=ppt/media/image15.jpeg>
</file>

<file path=ppt/media/image2.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BF47D1-607F-45EE-AE63-C10CF3AC8DD9}" type="datetimeFigureOut">
              <a:rPr lang="en-US" smtClean="0"/>
              <a:t>4/30/2022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074461-D808-4EBD-B8B3-953FBFCC6ED3}" type="slidenum">
              <a:rPr lang="en-US" smtClean="0"/>
              <a:t>‹#›</a:t>
            </a:fld>
            <a:endParaRPr lang="en-US"/>
          </a:p>
        </p:txBody>
      </p:sp>
    </p:spTree>
    <p:extLst>
      <p:ext uri="{BB962C8B-B14F-4D97-AF65-F5344CB8AC3E}">
        <p14:creationId xmlns:p14="http://schemas.microsoft.com/office/powerpoint/2010/main" val="2538971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CEE071-6BA9-400B-8DDD-7178D39C29B3}" type="slidenum">
              <a:rPr lang="en-US" smtClean="0"/>
              <a:t>1</a:t>
            </a:fld>
            <a:endParaRPr lang="en-US"/>
          </a:p>
        </p:txBody>
      </p:sp>
    </p:spTree>
    <p:extLst>
      <p:ext uri="{BB962C8B-B14F-4D97-AF65-F5344CB8AC3E}">
        <p14:creationId xmlns:p14="http://schemas.microsoft.com/office/powerpoint/2010/main" val="36908173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10</a:t>
            </a:fld>
            <a:endParaRPr lang="en-US"/>
          </a:p>
        </p:txBody>
      </p:sp>
    </p:spTree>
    <p:extLst>
      <p:ext uri="{BB962C8B-B14F-4D97-AF65-F5344CB8AC3E}">
        <p14:creationId xmlns:p14="http://schemas.microsoft.com/office/powerpoint/2010/main" val="42501784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just a hello world create-react-app, so if you run </a:t>
            </a:r>
            <a:r>
              <a:rPr lang="en-US" dirty="0" err="1"/>
              <a:t>npx</a:t>
            </a:r>
            <a:r>
              <a:rPr lang="en-US" dirty="0"/>
              <a:t> create-react-app </a:t>
            </a:r>
            <a:r>
              <a:rPr lang="en-US" dirty="0" err="1"/>
              <a:t>tdd</a:t>
            </a:r>
            <a:r>
              <a:rPr lang="en-US" dirty="0"/>
              <a:t>-demo</a:t>
            </a:r>
          </a:p>
        </p:txBody>
      </p:sp>
      <p:sp>
        <p:nvSpPr>
          <p:cNvPr id="4" name="Slide Number Placeholder 3"/>
          <p:cNvSpPr>
            <a:spLocks noGrp="1"/>
          </p:cNvSpPr>
          <p:nvPr>
            <p:ph type="sldNum" sz="quarter" idx="5"/>
          </p:nvPr>
        </p:nvSpPr>
        <p:spPr/>
        <p:txBody>
          <a:bodyPr/>
          <a:lstStyle/>
          <a:p>
            <a:fld id="{EC074461-D808-4EBD-B8B3-953FBFCC6ED3}" type="slidenum">
              <a:rPr lang="en-US" smtClean="0"/>
              <a:t>11</a:t>
            </a:fld>
            <a:endParaRPr lang="en-US"/>
          </a:p>
        </p:txBody>
      </p:sp>
    </p:spTree>
    <p:extLst>
      <p:ext uri="{BB962C8B-B14F-4D97-AF65-F5344CB8AC3E}">
        <p14:creationId xmlns:p14="http://schemas.microsoft.com/office/powerpoint/2010/main" val="38653442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12</a:t>
            </a:fld>
            <a:endParaRPr lang="en-US"/>
          </a:p>
        </p:txBody>
      </p:sp>
    </p:spTree>
    <p:extLst>
      <p:ext uri="{BB962C8B-B14F-4D97-AF65-F5344CB8AC3E}">
        <p14:creationId xmlns:p14="http://schemas.microsoft.com/office/powerpoint/2010/main" val="8876759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13</a:t>
            </a:fld>
            <a:endParaRPr lang="en-US"/>
          </a:p>
        </p:txBody>
      </p:sp>
    </p:spTree>
    <p:extLst>
      <p:ext uri="{BB962C8B-B14F-4D97-AF65-F5344CB8AC3E}">
        <p14:creationId xmlns:p14="http://schemas.microsoft.com/office/powerpoint/2010/main" val="25052059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14</a:t>
            </a:fld>
            <a:endParaRPr lang="en-US"/>
          </a:p>
        </p:txBody>
      </p:sp>
    </p:spTree>
    <p:extLst>
      <p:ext uri="{BB962C8B-B14F-4D97-AF65-F5344CB8AC3E}">
        <p14:creationId xmlns:p14="http://schemas.microsoft.com/office/powerpoint/2010/main" val="41961320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15</a:t>
            </a:fld>
            <a:endParaRPr lang="en-US"/>
          </a:p>
        </p:txBody>
      </p:sp>
    </p:spTree>
    <p:extLst>
      <p:ext uri="{BB962C8B-B14F-4D97-AF65-F5344CB8AC3E}">
        <p14:creationId xmlns:p14="http://schemas.microsoft.com/office/powerpoint/2010/main" val="28680016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16</a:t>
            </a:fld>
            <a:endParaRPr lang="en-US"/>
          </a:p>
        </p:txBody>
      </p:sp>
    </p:spTree>
    <p:extLst>
      <p:ext uri="{BB962C8B-B14F-4D97-AF65-F5344CB8AC3E}">
        <p14:creationId xmlns:p14="http://schemas.microsoft.com/office/powerpoint/2010/main" val="22867567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just a hello world create-react-app, so if you run </a:t>
            </a:r>
            <a:r>
              <a:rPr lang="en-US" dirty="0" err="1"/>
              <a:t>npx</a:t>
            </a:r>
            <a:r>
              <a:rPr lang="en-US" dirty="0"/>
              <a:t> create-react-app </a:t>
            </a:r>
            <a:r>
              <a:rPr lang="en-US" dirty="0" err="1"/>
              <a:t>tdd</a:t>
            </a:r>
            <a:r>
              <a:rPr lang="en-US" dirty="0"/>
              <a:t>-demo</a:t>
            </a:r>
          </a:p>
        </p:txBody>
      </p:sp>
      <p:sp>
        <p:nvSpPr>
          <p:cNvPr id="4" name="Slide Number Placeholder 3"/>
          <p:cNvSpPr>
            <a:spLocks noGrp="1"/>
          </p:cNvSpPr>
          <p:nvPr>
            <p:ph type="sldNum" sz="quarter" idx="5"/>
          </p:nvPr>
        </p:nvSpPr>
        <p:spPr/>
        <p:txBody>
          <a:bodyPr/>
          <a:lstStyle/>
          <a:p>
            <a:fld id="{EC074461-D808-4EBD-B8B3-953FBFCC6ED3}" type="slidenum">
              <a:rPr lang="en-US" smtClean="0"/>
              <a:t>17</a:t>
            </a:fld>
            <a:endParaRPr lang="en-US"/>
          </a:p>
        </p:txBody>
      </p:sp>
    </p:spTree>
    <p:extLst>
      <p:ext uri="{BB962C8B-B14F-4D97-AF65-F5344CB8AC3E}">
        <p14:creationId xmlns:p14="http://schemas.microsoft.com/office/powerpoint/2010/main" val="22229669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18</a:t>
            </a:fld>
            <a:endParaRPr lang="en-US"/>
          </a:p>
        </p:txBody>
      </p:sp>
    </p:spTree>
    <p:extLst>
      <p:ext uri="{BB962C8B-B14F-4D97-AF65-F5344CB8AC3E}">
        <p14:creationId xmlns:p14="http://schemas.microsoft.com/office/powerpoint/2010/main" val="15220271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just a hello world create-react-app, so if you run </a:t>
            </a:r>
            <a:r>
              <a:rPr lang="en-US" dirty="0" err="1"/>
              <a:t>npx</a:t>
            </a:r>
            <a:r>
              <a:rPr lang="en-US" dirty="0"/>
              <a:t> create-react-app </a:t>
            </a:r>
            <a:r>
              <a:rPr lang="en-US" dirty="0" err="1"/>
              <a:t>tdd</a:t>
            </a:r>
            <a:r>
              <a:rPr lang="en-US" dirty="0"/>
              <a:t>-demo</a:t>
            </a:r>
          </a:p>
        </p:txBody>
      </p:sp>
      <p:sp>
        <p:nvSpPr>
          <p:cNvPr id="4" name="Slide Number Placeholder 3"/>
          <p:cNvSpPr>
            <a:spLocks noGrp="1"/>
          </p:cNvSpPr>
          <p:nvPr>
            <p:ph type="sldNum" sz="quarter" idx="5"/>
          </p:nvPr>
        </p:nvSpPr>
        <p:spPr/>
        <p:txBody>
          <a:bodyPr/>
          <a:lstStyle/>
          <a:p>
            <a:fld id="{EC074461-D808-4EBD-B8B3-953FBFCC6ED3}" type="slidenum">
              <a:rPr lang="en-US" smtClean="0"/>
              <a:t>19</a:t>
            </a:fld>
            <a:endParaRPr lang="en-US"/>
          </a:p>
        </p:txBody>
      </p:sp>
    </p:spTree>
    <p:extLst>
      <p:ext uri="{BB962C8B-B14F-4D97-AF65-F5344CB8AC3E}">
        <p14:creationId xmlns:p14="http://schemas.microsoft.com/office/powerpoint/2010/main" val="2972305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a:t>
            </a:fld>
            <a:endParaRPr lang="en-US"/>
          </a:p>
        </p:txBody>
      </p:sp>
    </p:spTree>
    <p:extLst>
      <p:ext uri="{BB962C8B-B14F-4D97-AF65-F5344CB8AC3E}">
        <p14:creationId xmlns:p14="http://schemas.microsoft.com/office/powerpoint/2010/main" val="6365822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20</a:t>
            </a:fld>
            <a:endParaRPr lang="en-US"/>
          </a:p>
        </p:txBody>
      </p:sp>
    </p:spTree>
    <p:extLst>
      <p:ext uri="{BB962C8B-B14F-4D97-AF65-F5344CB8AC3E}">
        <p14:creationId xmlns:p14="http://schemas.microsoft.com/office/powerpoint/2010/main" val="1837413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just a hello world create-react-app, so if you run </a:t>
            </a:r>
            <a:r>
              <a:rPr lang="en-US" dirty="0" err="1"/>
              <a:t>npx</a:t>
            </a:r>
            <a:r>
              <a:rPr lang="en-US" dirty="0"/>
              <a:t> create-react-app </a:t>
            </a:r>
            <a:r>
              <a:rPr lang="en-US" dirty="0" err="1"/>
              <a:t>tdd</a:t>
            </a:r>
            <a:r>
              <a:rPr lang="en-US" dirty="0"/>
              <a:t>-demo</a:t>
            </a:r>
          </a:p>
        </p:txBody>
      </p:sp>
      <p:sp>
        <p:nvSpPr>
          <p:cNvPr id="4" name="Slide Number Placeholder 3"/>
          <p:cNvSpPr>
            <a:spLocks noGrp="1"/>
          </p:cNvSpPr>
          <p:nvPr>
            <p:ph type="sldNum" sz="quarter" idx="5"/>
          </p:nvPr>
        </p:nvSpPr>
        <p:spPr/>
        <p:txBody>
          <a:bodyPr/>
          <a:lstStyle/>
          <a:p>
            <a:fld id="{EC074461-D808-4EBD-B8B3-953FBFCC6ED3}" type="slidenum">
              <a:rPr lang="en-US" smtClean="0"/>
              <a:t>21</a:t>
            </a:fld>
            <a:endParaRPr lang="en-US"/>
          </a:p>
        </p:txBody>
      </p:sp>
    </p:spTree>
    <p:extLst>
      <p:ext uri="{BB962C8B-B14F-4D97-AF65-F5344CB8AC3E}">
        <p14:creationId xmlns:p14="http://schemas.microsoft.com/office/powerpoint/2010/main" val="12546345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22</a:t>
            </a:fld>
            <a:endParaRPr lang="en-US"/>
          </a:p>
        </p:txBody>
      </p:sp>
    </p:spTree>
    <p:extLst>
      <p:ext uri="{BB962C8B-B14F-4D97-AF65-F5344CB8AC3E}">
        <p14:creationId xmlns:p14="http://schemas.microsoft.com/office/powerpoint/2010/main" val="9763590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074461-D808-4EBD-B8B3-953FBFCC6ED3}" type="slidenum">
              <a:rPr lang="en-US" smtClean="0"/>
              <a:t>23</a:t>
            </a:fld>
            <a:endParaRPr lang="en-US"/>
          </a:p>
        </p:txBody>
      </p:sp>
    </p:spTree>
    <p:extLst>
      <p:ext uri="{BB962C8B-B14F-4D97-AF65-F5344CB8AC3E}">
        <p14:creationId xmlns:p14="http://schemas.microsoft.com/office/powerpoint/2010/main" val="33414815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Too understaffed</a:t>
            </a:r>
          </a:p>
          <a:p>
            <a:pPr marL="171450" indent="-171450">
              <a:buFontTx/>
              <a:buChar char="-"/>
            </a:pPr>
            <a:r>
              <a:rPr lang="en-US" dirty="0"/>
              <a:t>Too much support work fixing bugs</a:t>
            </a:r>
          </a:p>
        </p:txBody>
      </p:sp>
      <p:sp>
        <p:nvSpPr>
          <p:cNvPr id="4" name="Slide Number Placeholder 3"/>
          <p:cNvSpPr>
            <a:spLocks noGrp="1"/>
          </p:cNvSpPr>
          <p:nvPr>
            <p:ph type="sldNum" sz="quarter" idx="5"/>
          </p:nvPr>
        </p:nvSpPr>
        <p:spPr/>
        <p:txBody>
          <a:bodyPr/>
          <a:lstStyle/>
          <a:p>
            <a:fld id="{EC074461-D808-4EBD-B8B3-953FBFCC6ED3}" type="slidenum">
              <a:rPr lang="en-US" smtClean="0"/>
              <a:t>24</a:t>
            </a:fld>
            <a:endParaRPr lang="en-US"/>
          </a:p>
        </p:txBody>
      </p:sp>
    </p:spTree>
    <p:extLst>
      <p:ext uri="{BB962C8B-B14F-4D97-AF65-F5344CB8AC3E}">
        <p14:creationId xmlns:p14="http://schemas.microsoft.com/office/powerpoint/2010/main" val="14292633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074461-D808-4EBD-B8B3-953FBFCC6ED3}" type="slidenum">
              <a:rPr lang="en-US" smtClean="0"/>
              <a:t>25</a:t>
            </a:fld>
            <a:endParaRPr lang="en-US"/>
          </a:p>
        </p:txBody>
      </p:sp>
    </p:spTree>
    <p:extLst>
      <p:ext uri="{BB962C8B-B14F-4D97-AF65-F5344CB8AC3E}">
        <p14:creationId xmlns:p14="http://schemas.microsoft.com/office/powerpoint/2010/main" val="12629405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 you went to your surgeon and said “Hey I need this operation done” and he goes “Okay it’ll take 24 hours.” And if you respond “Okay but can you do it in 4?” …would you want to get surgery from the surgeon who agrees to that?</a:t>
            </a:r>
          </a:p>
          <a:p>
            <a:endParaRPr lang="en-US" dirty="0"/>
          </a:p>
          <a:p>
            <a:r>
              <a:rPr lang="en-US" dirty="0"/>
              <a:t>“Oh yeah I can totally do that surgery in 4 hours, I just need to not wash my hands, not wash the tools from the last surgery, and I’ll just use 5 stitches to sew you up instead of 50.”</a:t>
            </a:r>
          </a:p>
        </p:txBody>
      </p:sp>
      <p:sp>
        <p:nvSpPr>
          <p:cNvPr id="4" name="Slide Number Placeholder 3"/>
          <p:cNvSpPr>
            <a:spLocks noGrp="1"/>
          </p:cNvSpPr>
          <p:nvPr>
            <p:ph type="sldNum" sz="quarter" idx="5"/>
          </p:nvPr>
        </p:nvSpPr>
        <p:spPr/>
        <p:txBody>
          <a:bodyPr/>
          <a:lstStyle/>
          <a:p>
            <a:fld id="{EC074461-D808-4EBD-B8B3-953FBFCC6ED3}" type="slidenum">
              <a:rPr lang="en-US" smtClean="0"/>
              <a:t>26</a:t>
            </a:fld>
            <a:endParaRPr lang="en-US"/>
          </a:p>
        </p:txBody>
      </p:sp>
    </p:spTree>
    <p:extLst>
      <p:ext uri="{BB962C8B-B14F-4D97-AF65-F5344CB8AC3E}">
        <p14:creationId xmlns:p14="http://schemas.microsoft.com/office/powerpoint/2010/main" val="1437237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074461-D808-4EBD-B8B3-953FBFCC6ED3}" type="slidenum">
              <a:rPr lang="en-US" smtClean="0"/>
              <a:t>27</a:t>
            </a:fld>
            <a:endParaRPr lang="en-US"/>
          </a:p>
        </p:txBody>
      </p:sp>
    </p:spTree>
    <p:extLst>
      <p:ext uri="{BB962C8B-B14F-4D97-AF65-F5344CB8AC3E}">
        <p14:creationId xmlns:p14="http://schemas.microsoft.com/office/powerpoint/2010/main" val="10142986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28</a:t>
            </a:fld>
            <a:endParaRPr lang="en-US"/>
          </a:p>
        </p:txBody>
      </p:sp>
    </p:spTree>
    <p:extLst>
      <p:ext uri="{BB962C8B-B14F-4D97-AF65-F5344CB8AC3E}">
        <p14:creationId xmlns:p14="http://schemas.microsoft.com/office/powerpoint/2010/main" val="36103012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29</a:t>
            </a:fld>
            <a:endParaRPr lang="en-US"/>
          </a:p>
        </p:txBody>
      </p:sp>
    </p:spTree>
    <p:extLst>
      <p:ext uri="{BB962C8B-B14F-4D97-AF65-F5344CB8AC3E}">
        <p14:creationId xmlns:p14="http://schemas.microsoft.com/office/powerpoint/2010/main" val="2378286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3</a:t>
            </a:fld>
            <a:endParaRPr lang="en-US"/>
          </a:p>
        </p:txBody>
      </p:sp>
    </p:spTree>
    <p:extLst>
      <p:ext uri="{BB962C8B-B14F-4D97-AF65-F5344CB8AC3E}">
        <p14:creationId xmlns:p14="http://schemas.microsoft.com/office/powerpoint/2010/main" val="36867642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4</a:t>
            </a:fld>
            <a:endParaRPr lang="en-US"/>
          </a:p>
        </p:txBody>
      </p:sp>
    </p:spTree>
    <p:extLst>
      <p:ext uri="{BB962C8B-B14F-4D97-AF65-F5344CB8AC3E}">
        <p14:creationId xmlns:p14="http://schemas.microsoft.com/office/powerpoint/2010/main" val="1627053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5</a:t>
            </a:fld>
            <a:endParaRPr lang="en-US"/>
          </a:p>
        </p:txBody>
      </p:sp>
    </p:spTree>
    <p:extLst>
      <p:ext uri="{BB962C8B-B14F-4D97-AF65-F5344CB8AC3E}">
        <p14:creationId xmlns:p14="http://schemas.microsoft.com/office/powerpoint/2010/main" val="18417374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6</a:t>
            </a:fld>
            <a:endParaRPr lang="en-US"/>
          </a:p>
        </p:txBody>
      </p:sp>
    </p:spTree>
    <p:extLst>
      <p:ext uri="{BB962C8B-B14F-4D97-AF65-F5344CB8AC3E}">
        <p14:creationId xmlns:p14="http://schemas.microsoft.com/office/powerpoint/2010/main" val="16660206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7</a:t>
            </a:fld>
            <a:endParaRPr lang="en-US"/>
          </a:p>
        </p:txBody>
      </p:sp>
    </p:spTree>
    <p:extLst>
      <p:ext uri="{BB962C8B-B14F-4D97-AF65-F5344CB8AC3E}">
        <p14:creationId xmlns:p14="http://schemas.microsoft.com/office/powerpoint/2010/main" val="10934519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8</a:t>
            </a:fld>
            <a:endParaRPr lang="en-US"/>
          </a:p>
        </p:txBody>
      </p:sp>
    </p:spTree>
    <p:extLst>
      <p:ext uri="{BB962C8B-B14F-4D97-AF65-F5344CB8AC3E}">
        <p14:creationId xmlns:p14="http://schemas.microsoft.com/office/powerpoint/2010/main" val="2206107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57EC6A-F5A4-441D-B3C5-D1EF8312AF7C}" type="slidenum">
              <a:rPr lang="en-US" smtClean="0"/>
              <a:t>9</a:t>
            </a:fld>
            <a:endParaRPr lang="en-US"/>
          </a:p>
        </p:txBody>
      </p:sp>
    </p:spTree>
    <p:extLst>
      <p:ext uri="{BB962C8B-B14F-4D97-AF65-F5344CB8AC3E}">
        <p14:creationId xmlns:p14="http://schemas.microsoft.com/office/powerpoint/2010/main" val="3973158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0D549-F609-4ED3-8963-AF0CBF3680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BCAA17A-1098-419A-8585-E680D81178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59A151D-61BD-48D1-8C67-4C327383A45F}"/>
              </a:ext>
            </a:extLst>
          </p:cNvPr>
          <p:cNvSpPr>
            <a:spLocks noGrp="1"/>
          </p:cNvSpPr>
          <p:nvPr>
            <p:ph type="dt" sz="half" idx="10"/>
          </p:nvPr>
        </p:nvSpPr>
        <p:spPr/>
        <p:txBody>
          <a:bodyPr/>
          <a:lstStyle/>
          <a:p>
            <a:fld id="{A4BF2526-C75C-47BE-928B-0135A92A66BE}" type="datetimeFigureOut">
              <a:rPr lang="en-US" smtClean="0"/>
              <a:t>4/30/2022</a:t>
            </a:fld>
            <a:endParaRPr lang="en-US"/>
          </a:p>
        </p:txBody>
      </p:sp>
      <p:sp>
        <p:nvSpPr>
          <p:cNvPr id="5" name="Footer Placeholder 4">
            <a:extLst>
              <a:ext uri="{FF2B5EF4-FFF2-40B4-BE49-F238E27FC236}">
                <a16:creationId xmlns:a16="http://schemas.microsoft.com/office/drawing/2014/main" id="{4572C576-331D-4E09-88E2-6EB25C684F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359541-EA62-4109-ABD5-F105A295B771}"/>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4293211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74FE6-F914-41AA-88EC-E4EB246CE9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76D8E4-7B81-43C8-9E0C-E6D9BBE6A4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C0A446-E986-479F-865A-253DDD95AAF0}"/>
              </a:ext>
            </a:extLst>
          </p:cNvPr>
          <p:cNvSpPr>
            <a:spLocks noGrp="1"/>
          </p:cNvSpPr>
          <p:nvPr>
            <p:ph type="dt" sz="half" idx="10"/>
          </p:nvPr>
        </p:nvSpPr>
        <p:spPr/>
        <p:txBody>
          <a:bodyPr/>
          <a:lstStyle/>
          <a:p>
            <a:fld id="{A4BF2526-C75C-47BE-928B-0135A92A66BE}" type="datetimeFigureOut">
              <a:rPr lang="en-US" smtClean="0"/>
              <a:t>4/30/2022</a:t>
            </a:fld>
            <a:endParaRPr lang="en-US"/>
          </a:p>
        </p:txBody>
      </p:sp>
      <p:sp>
        <p:nvSpPr>
          <p:cNvPr id="5" name="Footer Placeholder 4">
            <a:extLst>
              <a:ext uri="{FF2B5EF4-FFF2-40B4-BE49-F238E27FC236}">
                <a16:creationId xmlns:a16="http://schemas.microsoft.com/office/drawing/2014/main" id="{61962C5E-6BC2-4157-896F-20C3B39561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2CA8BB-B7DC-49ED-A1F9-454493196321}"/>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1764913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BD8934-B74E-4AE0-B765-ECE3C9A074F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A56AB3-C0E0-4C3D-B3A4-916BF6C313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742220-AFF0-42C5-AF12-AD2AC576987C}"/>
              </a:ext>
            </a:extLst>
          </p:cNvPr>
          <p:cNvSpPr>
            <a:spLocks noGrp="1"/>
          </p:cNvSpPr>
          <p:nvPr>
            <p:ph type="dt" sz="half" idx="10"/>
          </p:nvPr>
        </p:nvSpPr>
        <p:spPr/>
        <p:txBody>
          <a:bodyPr/>
          <a:lstStyle/>
          <a:p>
            <a:fld id="{A4BF2526-C75C-47BE-928B-0135A92A66BE}" type="datetimeFigureOut">
              <a:rPr lang="en-US" smtClean="0"/>
              <a:t>4/30/2022</a:t>
            </a:fld>
            <a:endParaRPr lang="en-US"/>
          </a:p>
        </p:txBody>
      </p:sp>
      <p:sp>
        <p:nvSpPr>
          <p:cNvPr id="5" name="Footer Placeholder 4">
            <a:extLst>
              <a:ext uri="{FF2B5EF4-FFF2-40B4-BE49-F238E27FC236}">
                <a16:creationId xmlns:a16="http://schemas.microsoft.com/office/drawing/2014/main" id="{04BED1E5-E582-4C65-900E-24E56C3987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9EE9A6-F609-4B8B-AE51-59399BB00C90}"/>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2695595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95D01-CAFE-4A1A-A804-F23913EB36CF}"/>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DBDBD820-3F0E-466E-9035-C5A24E697D8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D017A9-4DF9-4FBC-8DFE-1AF8ABE962B1}"/>
              </a:ext>
            </a:extLst>
          </p:cNvPr>
          <p:cNvSpPr>
            <a:spLocks noGrp="1"/>
          </p:cNvSpPr>
          <p:nvPr>
            <p:ph type="dt" sz="half" idx="10"/>
          </p:nvPr>
        </p:nvSpPr>
        <p:spPr/>
        <p:txBody>
          <a:bodyPr/>
          <a:lstStyle/>
          <a:p>
            <a:fld id="{A4BF2526-C75C-47BE-928B-0135A92A66BE}" type="datetimeFigureOut">
              <a:rPr lang="en-US" smtClean="0"/>
              <a:t>4/30/2022</a:t>
            </a:fld>
            <a:endParaRPr lang="en-US"/>
          </a:p>
        </p:txBody>
      </p:sp>
      <p:sp>
        <p:nvSpPr>
          <p:cNvPr id="5" name="Footer Placeholder 4">
            <a:extLst>
              <a:ext uri="{FF2B5EF4-FFF2-40B4-BE49-F238E27FC236}">
                <a16:creationId xmlns:a16="http://schemas.microsoft.com/office/drawing/2014/main" id="{179C97CE-189D-45E0-91B2-04695DE2E6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86EDA0-DDF2-410C-A702-40E5C32C20A6}"/>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313728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84772-8467-4E19-8A52-A529C7B3DE6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48A9D6B-AA2E-41FA-BDFC-46C87BDCF8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2B5F044-85E8-449D-A4F3-7EAC9AD07B2A}"/>
              </a:ext>
            </a:extLst>
          </p:cNvPr>
          <p:cNvSpPr>
            <a:spLocks noGrp="1"/>
          </p:cNvSpPr>
          <p:nvPr>
            <p:ph type="dt" sz="half" idx="10"/>
          </p:nvPr>
        </p:nvSpPr>
        <p:spPr/>
        <p:txBody>
          <a:bodyPr/>
          <a:lstStyle/>
          <a:p>
            <a:fld id="{A4BF2526-C75C-47BE-928B-0135A92A66BE}" type="datetimeFigureOut">
              <a:rPr lang="en-US" smtClean="0"/>
              <a:t>4/30/2022</a:t>
            </a:fld>
            <a:endParaRPr lang="en-US"/>
          </a:p>
        </p:txBody>
      </p:sp>
      <p:sp>
        <p:nvSpPr>
          <p:cNvPr id="5" name="Footer Placeholder 4">
            <a:extLst>
              <a:ext uri="{FF2B5EF4-FFF2-40B4-BE49-F238E27FC236}">
                <a16:creationId xmlns:a16="http://schemas.microsoft.com/office/drawing/2014/main" id="{0C068485-216E-4AEA-8404-05B4ACF615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57587-3E1F-480C-81BD-741C81CE4400}"/>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2786865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F0DC6-DE10-4E0B-BCBA-32E711C8A9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C68941-20E5-4343-8250-265C6DAC54E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677973-E72E-4CC0-8D61-FCCC8406C1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EFF417-B339-40DE-B352-1ECEDBB7BA2E}"/>
              </a:ext>
            </a:extLst>
          </p:cNvPr>
          <p:cNvSpPr>
            <a:spLocks noGrp="1"/>
          </p:cNvSpPr>
          <p:nvPr>
            <p:ph type="dt" sz="half" idx="10"/>
          </p:nvPr>
        </p:nvSpPr>
        <p:spPr/>
        <p:txBody>
          <a:bodyPr/>
          <a:lstStyle/>
          <a:p>
            <a:fld id="{A4BF2526-C75C-47BE-928B-0135A92A66BE}" type="datetimeFigureOut">
              <a:rPr lang="en-US" smtClean="0"/>
              <a:t>4/30/2022</a:t>
            </a:fld>
            <a:endParaRPr lang="en-US"/>
          </a:p>
        </p:txBody>
      </p:sp>
      <p:sp>
        <p:nvSpPr>
          <p:cNvPr id="6" name="Footer Placeholder 5">
            <a:extLst>
              <a:ext uri="{FF2B5EF4-FFF2-40B4-BE49-F238E27FC236}">
                <a16:creationId xmlns:a16="http://schemas.microsoft.com/office/drawing/2014/main" id="{B145B31E-728B-4DBE-8BD9-E37BC320A5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D743D7-ECE6-4EEE-A8EE-EFB4DBFE537B}"/>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4114645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5A82E-579C-45F5-A951-1E10C98D14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672278-8C31-4955-BCB5-81132BB5FB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FB4B5AF-BC8F-4D55-B34E-3947255AEB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C4CE63-7562-4D15-BD15-363CDC2145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0026435-DAAC-4A88-8E75-D1C9066E3A8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66F1FBD-42A5-4A9E-8F95-934AAA624C4A}"/>
              </a:ext>
            </a:extLst>
          </p:cNvPr>
          <p:cNvSpPr>
            <a:spLocks noGrp="1"/>
          </p:cNvSpPr>
          <p:nvPr>
            <p:ph type="dt" sz="half" idx="10"/>
          </p:nvPr>
        </p:nvSpPr>
        <p:spPr/>
        <p:txBody>
          <a:bodyPr/>
          <a:lstStyle/>
          <a:p>
            <a:fld id="{A4BF2526-C75C-47BE-928B-0135A92A66BE}" type="datetimeFigureOut">
              <a:rPr lang="en-US" smtClean="0"/>
              <a:t>4/30/2022</a:t>
            </a:fld>
            <a:endParaRPr lang="en-US"/>
          </a:p>
        </p:txBody>
      </p:sp>
      <p:sp>
        <p:nvSpPr>
          <p:cNvPr id="8" name="Footer Placeholder 7">
            <a:extLst>
              <a:ext uri="{FF2B5EF4-FFF2-40B4-BE49-F238E27FC236}">
                <a16:creationId xmlns:a16="http://schemas.microsoft.com/office/drawing/2014/main" id="{263529DF-CBEB-4F8A-AE4A-1E17ED0E3F6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A11928E-44C3-496F-B06D-DE65B8B56D50}"/>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1349258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1837D-0203-44E9-A800-75FB3F0C90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F7691E0-63A3-4F58-8784-3CF3D4825FEC}"/>
              </a:ext>
            </a:extLst>
          </p:cNvPr>
          <p:cNvSpPr>
            <a:spLocks noGrp="1"/>
          </p:cNvSpPr>
          <p:nvPr>
            <p:ph type="dt" sz="half" idx="10"/>
          </p:nvPr>
        </p:nvSpPr>
        <p:spPr/>
        <p:txBody>
          <a:bodyPr/>
          <a:lstStyle/>
          <a:p>
            <a:fld id="{A4BF2526-C75C-47BE-928B-0135A92A66BE}" type="datetimeFigureOut">
              <a:rPr lang="en-US" smtClean="0"/>
              <a:t>4/30/2022</a:t>
            </a:fld>
            <a:endParaRPr lang="en-US"/>
          </a:p>
        </p:txBody>
      </p:sp>
      <p:sp>
        <p:nvSpPr>
          <p:cNvPr id="4" name="Footer Placeholder 3">
            <a:extLst>
              <a:ext uri="{FF2B5EF4-FFF2-40B4-BE49-F238E27FC236}">
                <a16:creationId xmlns:a16="http://schemas.microsoft.com/office/drawing/2014/main" id="{A543B4FF-56D4-4561-8AA0-715AC2EF17A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A24245B-8F4F-4989-8B66-F14D9F460DCC}"/>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1401474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97D826-C0CD-4DA3-9804-3B37794D9B46}"/>
              </a:ext>
            </a:extLst>
          </p:cNvPr>
          <p:cNvSpPr>
            <a:spLocks noGrp="1"/>
          </p:cNvSpPr>
          <p:nvPr>
            <p:ph type="dt" sz="half" idx="10"/>
          </p:nvPr>
        </p:nvSpPr>
        <p:spPr/>
        <p:txBody>
          <a:bodyPr/>
          <a:lstStyle/>
          <a:p>
            <a:fld id="{A4BF2526-C75C-47BE-928B-0135A92A66BE}" type="datetimeFigureOut">
              <a:rPr lang="en-US" smtClean="0"/>
              <a:t>4/30/2022</a:t>
            </a:fld>
            <a:endParaRPr lang="en-US"/>
          </a:p>
        </p:txBody>
      </p:sp>
      <p:sp>
        <p:nvSpPr>
          <p:cNvPr id="3" name="Footer Placeholder 2">
            <a:extLst>
              <a:ext uri="{FF2B5EF4-FFF2-40B4-BE49-F238E27FC236}">
                <a16:creationId xmlns:a16="http://schemas.microsoft.com/office/drawing/2014/main" id="{DB73DFA2-D509-44F1-BB96-FF03916E0E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2BF2E06-E28D-4612-9A89-EBD147748F41}"/>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4189200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EA060-F102-4A2F-A00A-664EF54800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F9E5B43-3611-4819-A036-8C5F1E42BE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EA2AB7-BFE4-490A-AFEB-5A016701BA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585B19-24B8-4C1F-89D6-5412D092758A}"/>
              </a:ext>
            </a:extLst>
          </p:cNvPr>
          <p:cNvSpPr>
            <a:spLocks noGrp="1"/>
          </p:cNvSpPr>
          <p:nvPr>
            <p:ph type="dt" sz="half" idx="10"/>
          </p:nvPr>
        </p:nvSpPr>
        <p:spPr/>
        <p:txBody>
          <a:bodyPr/>
          <a:lstStyle/>
          <a:p>
            <a:fld id="{A4BF2526-C75C-47BE-928B-0135A92A66BE}" type="datetimeFigureOut">
              <a:rPr lang="en-US" smtClean="0"/>
              <a:t>4/30/2022</a:t>
            </a:fld>
            <a:endParaRPr lang="en-US"/>
          </a:p>
        </p:txBody>
      </p:sp>
      <p:sp>
        <p:nvSpPr>
          <p:cNvPr id="6" name="Footer Placeholder 5">
            <a:extLst>
              <a:ext uri="{FF2B5EF4-FFF2-40B4-BE49-F238E27FC236}">
                <a16:creationId xmlns:a16="http://schemas.microsoft.com/office/drawing/2014/main" id="{F9179F1F-F5FB-498D-A4C7-6EDC1DD78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A78AB6-BF35-4C0B-B331-22ED520AE9E2}"/>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3303872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6FE43-BAB1-41F0-BFF0-94DD8B3F4B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C826E6-5590-4624-A426-EE1A424BC7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D4AF21-041F-4FA7-87E4-B870EDA36B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47AF2C-DB15-4789-9385-B5DB53324498}"/>
              </a:ext>
            </a:extLst>
          </p:cNvPr>
          <p:cNvSpPr>
            <a:spLocks noGrp="1"/>
          </p:cNvSpPr>
          <p:nvPr>
            <p:ph type="dt" sz="half" idx="10"/>
          </p:nvPr>
        </p:nvSpPr>
        <p:spPr/>
        <p:txBody>
          <a:bodyPr/>
          <a:lstStyle/>
          <a:p>
            <a:fld id="{A4BF2526-C75C-47BE-928B-0135A92A66BE}" type="datetimeFigureOut">
              <a:rPr lang="en-US" smtClean="0"/>
              <a:t>4/30/2022</a:t>
            </a:fld>
            <a:endParaRPr lang="en-US"/>
          </a:p>
        </p:txBody>
      </p:sp>
      <p:sp>
        <p:nvSpPr>
          <p:cNvPr id="6" name="Footer Placeholder 5">
            <a:extLst>
              <a:ext uri="{FF2B5EF4-FFF2-40B4-BE49-F238E27FC236}">
                <a16:creationId xmlns:a16="http://schemas.microsoft.com/office/drawing/2014/main" id="{C2F65690-CB51-4930-B426-18021D38FB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4FFDAB-4B46-4100-A689-0064DB52B04E}"/>
              </a:ext>
            </a:extLst>
          </p:cNvPr>
          <p:cNvSpPr>
            <a:spLocks noGrp="1"/>
          </p:cNvSpPr>
          <p:nvPr>
            <p:ph type="sldNum" sz="quarter" idx="12"/>
          </p:nvPr>
        </p:nvSpPr>
        <p:spPr/>
        <p:txBody>
          <a:bodyPr/>
          <a:lstStyle/>
          <a:p>
            <a:fld id="{F8CE6D87-DEBB-4D35-A363-8431759C78C9}" type="slidenum">
              <a:rPr lang="en-US" smtClean="0"/>
              <a:t>‹#›</a:t>
            </a:fld>
            <a:endParaRPr lang="en-US"/>
          </a:p>
        </p:txBody>
      </p:sp>
    </p:spTree>
    <p:extLst>
      <p:ext uri="{BB962C8B-B14F-4D97-AF65-F5344CB8AC3E}">
        <p14:creationId xmlns:p14="http://schemas.microsoft.com/office/powerpoint/2010/main" val="21407250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D6E2E7-5F4D-4B43-B201-1C682CF80B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DCA8DF1-9081-4F65-B36D-44EAFBA9C7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3121AD-9DC3-463F-98F7-B2E1CA5400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BF2526-C75C-47BE-928B-0135A92A66BE}" type="datetimeFigureOut">
              <a:rPr lang="en-US" smtClean="0"/>
              <a:t>4/30/2022</a:t>
            </a:fld>
            <a:endParaRPr lang="en-US"/>
          </a:p>
        </p:txBody>
      </p:sp>
      <p:sp>
        <p:nvSpPr>
          <p:cNvPr id="5" name="Footer Placeholder 4">
            <a:extLst>
              <a:ext uri="{FF2B5EF4-FFF2-40B4-BE49-F238E27FC236}">
                <a16:creationId xmlns:a16="http://schemas.microsoft.com/office/drawing/2014/main" id="{2800C0D7-400D-4BA6-BC06-CFC5FBDCFC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2E6C9D-08DD-4E4B-8A70-A4B32C36A2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CE6D87-DEBB-4D35-A363-8431759C78C9}" type="slidenum">
              <a:rPr lang="en-US" smtClean="0"/>
              <a:t>‹#›</a:t>
            </a:fld>
            <a:endParaRPr lang="en-US"/>
          </a:p>
        </p:txBody>
      </p:sp>
    </p:spTree>
    <p:extLst>
      <p:ext uri="{BB962C8B-B14F-4D97-AF65-F5344CB8AC3E}">
        <p14:creationId xmlns:p14="http://schemas.microsoft.com/office/powerpoint/2010/main" val="592325412"/>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29.xml.rels><?xml version="1.0" encoding="UTF-8" standalone="yes"?>
<Relationships xmlns="http://schemas.openxmlformats.org/package/2006/relationships"><Relationship Id="rId3" Type="http://schemas.openxmlformats.org/officeDocument/2006/relationships/hyperlink" Target="https://kentcdodds.com/blog/write-tests"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meetup.com/iadnug/" TargetMode="External"/><Relationship Id="rId7"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www.scottsauber.com/" TargetMode="External"/><Relationship Id="rId4" Type="http://schemas.openxmlformats.org/officeDocument/2006/relationships/hyperlink" Target="https://www.red-gate.com/hub/events/friends-of-rg/friend/ScottSauber"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E7171-AFDD-4862-9A69-284665CD3345}"/>
              </a:ext>
            </a:extLst>
          </p:cNvPr>
          <p:cNvSpPr>
            <a:spLocks noGrp="1"/>
          </p:cNvSpPr>
          <p:nvPr>
            <p:ph type="ctrTitle"/>
          </p:nvPr>
        </p:nvSpPr>
        <p:spPr>
          <a:xfrm>
            <a:off x="1" y="2210990"/>
            <a:ext cx="12192000" cy="3344984"/>
          </a:xfrm>
        </p:spPr>
        <p:txBody>
          <a:bodyPr>
            <a:normAutofit fontScale="90000"/>
          </a:bodyPr>
          <a:lstStyle/>
          <a:p>
            <a:r>
              <a:rPr lang="en-US" sz="7700" b="1" dirty="0">
                <a:solidFill>
                  <a:schemeClr val="bg1"/>
                </a:solidFill>
                <a:latin typeface="+mn-lt"/>
                <a:ea typeface="Open Sans" panose="020B0606030504020204" pitchFamily="34" charset="0"/>
                <a:cs typeface="Open Sans" panose="020B0606030504020204" pitchFamily="34" charset="0"/>
              </a:rPr>
              <a:t>Test Driven Development</a:t>
            </a:r>
            <a:br>
              <a:rPr lang="en-US" sz="7700" b="1" dirty="0">
                <a:solidFill>
                  <a:schemeClr val="bg1"/>
                </a:solidFill>
                <a:latin typeface="+mn-lt"/>
                <a:ea typeface="Open Sans" panose="020B0606030504020204" pitchFamily="34" charset="0"/>
                <a:cs typeface="Open Sans" panose="020B0606030504020204" pitchFamily="34" charset="0"/>
              </a:rPr>
            </a:br>
            <a:r>
              <a:rPr lang="en-US" sz="7700" b="1" dirty="0">
                <a:solidFill>
                  <a:schemeClr val="bg1"/>
                </a:solidFill>
                <a:latin typeface="+mn-lt"/>
                <a:ea typeface="Open Sans" panose="020B0606030504020204" pitchFamily="34" charset="0"/>
                <a:cs typeface="Open Sans" panose="020B0606030504020204" pitchFamily="34" charset="0"/>
              </a:rPr>
              <a:t> with React - </a:t>
            </a:r>
            <a:br>
              <a:rPr lang="en-US" sz="7700" b="1" dirty="0">
                <a:solidFill>
                  <a:schemeClr val="bg1"/>
                </a:solidFill>
                <a:latin typeface="+mn-lt"/>
                <a:ea typeface="Open Sans" panose="020B0606030504020204" pitchFamily="34" charset="0"/>
                <a:cs typeface="Open Sans" panose="020B0606030504020204" pitchFamily="34" charset="0"/>
              </a:rPr>
            </a:br>
            <a:r>
              <a:rPr lang="en-US" sz="7700" b="1" dirty="0">
                <a:solidFill>
                  <a:schemeClr val="bg1"/>
                </a:solidFill>
                <a:latin typeface="+mn-lt"/>
                <a:ea typeface="Open Sans" panose="020B0606030504020204" pitchFamily="34" charset="0"/>
                <a:cs typeface="Open Sans" panose="020B0606030504020204" pitchFamily="34" charset="0"/>
              </a:rPr>
              <a:t>From Padawan</a:t>
            </a:r>
            <a:br>
              <a:rPr lang="en-US" sz="7700" b="1" dirty="0">
                <a:solidFill>
                  <a:schemeClr val="bg1"/>
                </a:solidFill>
                <a:latin typeface="+mn-lt"/>
                <a:ea typeface="Open Sans" panose="020B0606030504020204" pitchFamily="34" charset="0"/>
                <a:cs typeface="Open Sans" panose="020B0606030504020204" pitchFamily="34" charset="0"/>
              </a:rPr>
            </a:br>
            <a:r>
              <a:rPr lang="en-US" sz="7700" b="1" dirty="0">
                <a:solidFill>
                  <a:schemeClr val="bg1"/>
                </a:solidFill>
                <a:latin typeface="+mn-lt"/>
                <a:ea typeface="Open Sans" panose="020B0606030504020204" pitchFamily="34" charset="0"/>
                <a:cs typeface="Open Sans" panose="020B0606030504020204" pitchFamily="34" charset="0"/>
              </a:rPr>
              <a:t>To Jedi</a:t>
            </a:r>
          </a:p>
        </p:txBody>
      </p:sp>
      <p:sp>
        <p:nvSpPr>
          <p:cNvPr id="4" name="Subtitle 2">
            <a:extLst>
              <a:ext uri="{FF2B5EF4-FFF2-40B4-BE49-F238E27FC236}">
                <a16:creationId xmlns:a16="http://schemas.microsoft.com/office/drawing/2014/main" id="{938EF936-BB12-46CA-86F7-049CEBB8D29A}"/>
              </a:ext>
            </a:extLst>
          </p:cNvPr>
          <p:cNvSpPr>
            <a:spLocks noGrp="1"/>
          </p:cNvSpPr>
          <p:nvPr>
            <p:ph type="subTitle" idx="1"/>
          </p:nvPr>
        </p:nvSpPr>
        <p:spPr>
          <a:xfrm>
            <a:off x="0" y="6295281"/>
            <a:ext cx="4184374" cy="525294"/>
          </a:xfrm>
        </p:spPr>
        <p:txBody>
          <a:bodyPr>
            <a:normAutofit/>
          </a:bodyPr>
          <a:lstStyle/>
          <a:p>
            <a:pPr algn="l"/>
            <a:r>
              <a:rPr lang="en-US" dirty="0">
                <a:solidFill>
                  <a:schemeClr val="bg1"/>
                </a:solidFill>
                <a:ea typeface="Open Sans" panose="020B0606030504020204" pitchFamily="34" charset="0"/>
                <a:cs typeface="Open Sans" panose="020B0606030504020204" pitchFamily="34" charset="0"/>
              </a:rPr>
              <a:t>Slides up at scottsauber.com</a:t>
            </a:r>
          </a:p>
        </p:txBody>
      </p:sp>
      <p:grpSp>
        <p:nvGrpSpPr>
          <p:cNvPr id="5" name="Group 4">
            <a:extLst>
              <a:ext uri="{FF2B5EF4-FFF2-40B4-BE49-F238E27FC236}">
                <a16:creationId xmlns:a16="http://schemas.microsoft.com/office/drawing/2014/main" id="{48F464C5-3076-4402-9791-59D524AC8DC8}"/>
              </a:ext>
            </a:extLst>
          </p:cNvPr>
          <p:cNvGrpSpPr/>
          <p:nvPr/>
        </p:nvGrpSpPr>
        <p:grpSpPr>
          <a:xfrm>
            <a:off x="10158636" y="6320767"/>
            <a:ext cx="2106544" cy="474323"/>
            <a:chOff x="9994831" y="6185410"/>
            <a:chExt cx="2106544" cy="474323"/>
          </a:xfrm>
        </p:grpSpPr>
        <p:pic>
          <p:nvPicPr>
            <p:cNvPr id="6" name="Picture 2" descr="Image result for twitter logo">
              <a:extLst>
                <a:ext uri="{FF2B5EF4-FFF2-40B4-BE49-F238E27FC236}">
                  <a16:creationId xmlns:a16="http://schemas.microsoft.com/office/drawing/2014/main" id="{BF5CBA11-98FF-4FEC-A8EF-50E5FADF0F94}"/>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9994831" y="6267602"/>
              <a:ext cx="328512" cy="266762"/>
            </a:xfrm>
            <a:prstGeom prst="rect">
              <a:avLst/>
            </a:prstGeom>
            <a:noFill/>
            <a:extLst>
              <a:ext uri="{909E8E84-426E-40DD-AFC4-6F175D3DCCD1}">
                <a14:hiddenFill xmlns:a14="http://schemas.microsoft.com/office/drawing/2010/main">
                  <a:solidFill>
                    <a:srgbClr val="FFFFFF"/>
                  </a:solidFill>
                </a14:hiddenFill>
              </a:ext>
            </a:extLst>
          </p:spPr>
        </p:pic>
        <p:sp>
          <p:nvSpPr>
            <p:cNvPr id="7" name="Subtitle 2">
              <a:extLst>
                <a:ext uri="{FF2B5EF4-FFF2-40B4-BE49-F238E27FC236}">
                  <a16:creationId xmlns:a16="http://schemas.microsoft.com/office/drawing/2014/main" id="{9B9DABC1-AB03-4BB4-80DE-954141378043}"/>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solidFill>
                </a:rPr>
                <a:t>scottsauber</a:t>
              </a:r>
              <a:endParaRPr lang="en-US" dirty="0">
                <a:solidFill>
                  <a:schemeClr val="bg1"/>
                </a:solidFill>
              </a:endParaRPr>
            </a:p>
          </p:txBody>
        </p:sp>
        <p:pic>
          <p:nvPicPr>
            <p:cNvPr id="8" name="Picture 2" descr="Image result for twitter logo">
              <a:extLst>
                <a:ext uri="{FF2B5EF4-FFF2-40B4-BE49-F238E27FC236}">
                  <a16:creationId xmlns:a16="http://schemas.microsoft.com/office/drawing/2014/main" id="{9312450C-A15A-4CF9-8CFC-DDCA027CB85A}"/>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9994831" y="6290606"/>
              <a:ext cx="328512" cy="266762"/>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4306798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What is </a:t>
            </a:r>
            <a:r>
              <a:rPr lang="en-US" i="1" u="sng" dirty="0">
                <a:solidFill>
                  <a:schemeClr val="bg1">
                    <a:lumMod val="65000"/>
                  </a:schemeClr>
                </a:solidFill>
              </a:rPr>
              <a:t>NOT</a:t>
            </a:r>
            <a:r>
              <a:rPr lang="en-US" dirty="0">
                <a:solidFill>
                  <a:schemeClr val="bg1">
                    <a:lumMod val="65000"/>
                  </a:schemeClr>
                </a:solidFill>
              </a:rPr>
              <a:t> TDD?</a:t>
            </a:r>
          </a:p>
        </p:txBody>
      </p:sp>
      <p:sp>
        <p:nvSpPr>
          <p:cNvPr id="3" name="Content Placeholder 2"/>
          <p:cNvSpPr>
            <a:spLocks noGrp="1"/>
          </p:cNvSpPr>
          <p:nvPr>
            <p:ph idx="1"/>
          </p:nvPr>
        </p:nvSpPr>
        <p:spPr>
          <a:xfrm>
            <a:off x="838199" y="1825624"/>
            <a:ext cx="11263175" cy="4779637"/>
          </a:xfrm>
        </p:spPr>
        <p:txBody>
          <a:bodyPr>
            <a:normAutofit/>
          </a:bodyPr>
          <a:lstStyle/>
          <a:p>
            <a:r>
              <a:rPr lang="en-US" dirty="0"/>
              <a:t>A synonym for writing tests</a:t>
            </a:r>
          </a:p>
          <a:p>
            <a:r>
              <a:rPr lang="en-US" dirty="0"/>
              <a:t>Doing TDD means no bugs ever</a:t>
            </a:r>
          </a:p>
          <a:p>
            <a:r>
              <a:rPr lang="en-US" dirty="0"/>
              <a:t>Doing TDD means writing ALL the tests up front</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11300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19458" y="-6059"/>
            <a:ext cx="12211458"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19457" y="365125"/>
            <a:ext cx="8871627" cy="6027511"/>
          </a:xfrm>
        </p:spPr>
        <p:txBody>
          <a:bodyPr>
            <a:normAutofit/>
          </a:bodyPr>
          <a:lstStyle/>
          <a:p>
            <a:pPr algn="ctr"/>
            <a:r>
              <a:rPr lang="en-US" sz="10000" dirty="0">
                <a:solidFill>
                  <a:schemeClr val="bg1"/>
                </a:solidFill>
                <a:latin typeface="+mn-lt"/>
              </a:rPr>
              <a:t>Applying TDD</a:t>
            </a:r>
            <a:br>
              <a:rPr lang="en-US" sz="10000" dirty="0">
                <a:solidFill>
                  <a:schemeClr val="bg1"/>
                </a:solidFill>
                <a:latin typeface="+mn-lt"/>
              </a:rPr>
            </a:br>
            <a:r>
              <a:rPr lang="en-US" sz="10000" dirty="0">
                <a:solidFill>
                  <a:schemeClr val="bg1"/>
                </a:solidFill>
                <a:latin typeface="+mn-lt"/>
              </a:rPr>
              <a:t>to React</a:t>
            </a:r>
          </a:p>
        </p:txBody>
      </p:sp>
      <p:pic>
        <p:nvPicPr>
          <p:cNvPr id="6152" name="Picture 8" descr="React (JavaScript library) - Wikipedia">
            <a:extLst>
              <a:ext uri="{FF2B5EF4-FFF2-40B4-BE49-F238E27FC236}">
                <a16:creationId xmlns:a16="http://schemas.microsoft.com/office/drawing/2014/main" id="{FFF40B44-10A6-CB4C-A284-A46F2948DF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69989" y="2740238"/>
            <a:ext cx="4622011" cy="4017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1411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Introduction to Tools</a:t>
            </a:r>
          </a:p>
        </p:txBody>
      </p:sp>
      <p:sp>
        <p:nvSpPr>
          <p:cNvPr id="3" name="Content Placeholder 2"/>
          <p:cNvSpPr>
            <a:spLocks noGrp="1"/>
          </p:cNvSpPr>
          <p:nvPr>
            <p:ph idx="1"/>
          </p:nvPr>
        </p:nvSpPr>
        <p:spPr>
          <a:xfrm>
            <a:off x="838199" y="1825624"/>
            <a:ext cx="11263175" cy="4779637"/>
          </a:xfrm>
        </p:spPr>
        <p:txBody>
          <a:bodyPr>
            <a:normAutofit/>
          </a:bodyPr>
          <a:lstStyle/>
          <a:p>
            <a:r>
              <a:rPr lang="en-US" dirty="0"/>
              <a:t>Jest</a:t>
            </a:r>
          </a:p>
          <a:p>
            <a:r>
              <a:rPr lang="en-US" dirty="0"/>
              <a:t>@testing-library/react</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23263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Jest</a:t>
            </a:r>
          </a:p>
        </p:txBody>
      </p:sp>
      <p:sp>
        <p:nvSpPr>
          <p:cNvPr id="3" name="Content Placeholder 2"/>
          <p:cNvSpPr>
            <a:spLocks noGrp="1"/>
          </p:cNvSpPr>
          <p:nvPr>
            <p:ph idx="1"/>
          </p:nvPr>
        </p:nvSpPr>
        <p:spPr>
          <a:xfrm>
            <a:off x="838199" y="1825624"/>
            <a:ext cx="11263175" cy="4779637"/>
          </a:xfrm>
        </p:spPr>
        <p:txBody>
          <a:bodyPr>
            <a:normAutofit/>
          </a:bodyPr>
          <a:lstStyle/>
          <a:p>
            <a:r>
              <a:rPr lang="en-US" dirty="0"/>
              <a:t>Test framework</a:t>
            </a:r>
          </a:p>
          <a:p>
            <a:r>
              <a:rPr lang="en-US" dirty="0"/>
              <a:t>Zero config</a:t>
            </a:r>
          </a:p>
          <a:p>
            <a:r>
              <a:rPr lang="en-US" dirty="0"/>
              <a:t>Assertions</a:t>
            </a:r>
          </a:p>
          <a:p>
            <a:r>
              <a:rPr lang="en-US" dirty="0"/>
              <a:t>Mocking</a:t>
            </a:r>
          </a:p>
          <a:p>
            <a:r>
              <a:rPr lang="en-US" dirty="0"/>
              <a:t>Watch</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15319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B2B2B2"/>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Jest</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a:extLst>
              <a:ext uri="{FF2B5EF4-FFF2-40B4-BE49-F238E27FC236}">
                <a16:creationId xmlns:a16="http://schemas.microsoft.com/office/drawing/2014/main" id="{BDB590D4-EA26-41CA-48D2-E8FBEE4954A0}"/>
              </a:ext>
            </a:extLst>
          </p:cNvPr>
          <p:cNvPicPr>
            <a:picLocks noChangeAspect="1"/>
          </p:cNvPicPr>
          <p:nvPr/>
        </p:nvPicPr>
        <p:blipFill>
          <a:blip r:embed="rId4"/>
          <a:stretch>
            <a:fillRect/>
          </a:stretch>
        </p:blipFill>
        <p:spPr>
          <a:xfrm>
            <a:off x="1098041" y="2201858"/>
            <a:ext cx="9865272" cy="2883001"/>
          </a:xfrm>
          <a:prstGeom prst="rect">
            <a:avLst/>
          </a:prstGeom>
        </p:spPr>
      </p:pic>
      <p:cxnSp>
        <p:nvCxnSpPr>
          <p:cNvPr id="12" name="Straight Arrow Connector 11">
            <a:extLst>
              <a:ext uri="{FF2B5EF4-FFF2-40B4-BE49-F238E27FC236}">
                <a16:creationId xmlns:a16="http://schemas.microsoft.com/office/drawing/2014/main" id="{3E49E464-5756-DBE1-B14C-E105000E5BB7}"/>
              </a:ext>
            </a:extLst>
          </p:cNvPr>
          <p:cNvCxnSpPr>
            <a:cxnSpLocks/>
          </p:cNvCxnSpPr>
          <p:nvPr/>
        </p:nvCxnSpPr>
        <p:spPr>
          <a:xfrm>
            <a:off x="2365513" y="1938130"/>
            <a:ext cx="0" cy="132190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10439A5-6CF9-BAEF-8984-A03C456CCFA1}"/>
              </a:ext>
            </a:extLst>
          </p:cNvPr>
          <p:cNvCxnSpPr>
            <a:cxnSpLocks/>
          </p:cNvCxnSpPr>
          <p:nvPr/>
        </p:nvCxnSpPr>
        <p:spPr>
          <a:xfrm>
            <a:off x="924339" y="4492487"/>
            <a:ext cx="1272209"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9443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React Testing Library</a:t>
            </a:r>
          </a:p>
        </p:txBody>
      </p:sp>
      <p:sp>
        <p:nvSpPr>
          <p:cNvPr id="3" name="Content Placeholder 2"/>
          <p:cNvSpPr>
            <a:spLocks noGrp="1"/>
          </p:cNvSpPr>
          <p:nvPr>
            <p:ph idx="1"/>
          </p:nvPr>
        </p:nvSpPr>
        <p:spPr>
          <a:xfrm>
            <a:off x="838199" y="1825624"/>
            <a:ext cx="11263175" cy="4779637"/>
          </a:xfrm>
        </p:spPr>
        <p:txBody>
          <a:bodyPr>
            <a:normAutofit/>
          </a:bodyPr>
          <a:lstStyle/>
          <a:p>
            <a:r>
              <a:rPr lang="en-US" dirty="0"/>
              <a:t>@testing-library/react is the package</a:t>
            </a:r>
          </a:p>
          <a:p>
            <a:r>
              <a:rPr lang="en-US" dirty="0"/>
              <a:t>Utilities for testing React</a:t>
            </a:r>
          </a:p>
          <a:p>
            <a:r>
              <a:rPr lang="en-US" dirty="0"/>
              <a:t>Encourages behavior-style tests</a:t>
            </a:r>
          </a:p>
          <a:p>
            <a:r>
              <a:rPr lang="en-US" dirty="0"/>
              <a:t>Avoids testing implementation details</a:t>
            </a:r>
          </a:p>
          <a:p>
            <a:r>
              <a:rPr lang="en-US" dirty="0"/>
              <a:t>DOM queries that promote accessibility</a:t>
            </a:r>
          </a:p>
          <a:p>
            <a:r>
              <a:rPr lang="en-US" dirty="0"/>
              <a:t>Promotes deep rendering</a:t>
            </a:r>
          </a:p>
          <a:p>
            <a:r>
              <a:rPr lang="en-US" dirty="0"/>
              <a:t>Why RTL over Enzyme?</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88251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B2B2B2"/>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B2B2B2"/>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rgbClr val="B2B2B2"/>
                                      </p:to>
                                    </p:animClr>
                                  </p:sub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subTnLst>
                                    <p:animClr clrSpc="rgb" dir="cw">
                                      <p:cBhvr override="childStyle">
                                        <p:cTn dur="1" fill="hold" display="0" masterRel="nextClick" afterEffect="1"/>
                                        <p:tgtEl>
                                          <p:spTgt spid="3">
                                            <p:txEl>
                                              <p:pRg st="6" end="6"/>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React Testing Library</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a:extLst>
              <a:ext uri="{FF2B5EF4-FFF2-40B4-BE49-F238E27FC236}">
                <a16:creationId xmlns:a16="http://schemas.microsoft.com/office/drawing/2014/main" id="{BDB590D4-EA26-41CA-48D2-E8FBEE4954A0}"/>
              </a:ext>
            </a:extLst>
          </p:cNvPr>
          <p:cNvPicPr>
            <a:picLocks noChangeAspect="1"/>
          </p:cNvPicPr>
          <p:nvPr/>
        </p:nvPicPr>
        <p:blipFill>
          <a:blip r:embed="rId4"/>
          <a:stretch>
            <a:fillRect/>
          </a:stretch>
        </p:blipFill>
        <p:spPr>
          <a:xfrm>
            <a:off x="1098041" y="2201858"/>
            <a:ext cx="9865272" cy="2883001"/>
          </a:xfrm>
          <a:prstGeom prst="rect">
            <a:avLst/>
          </a:prstGeom>
        </p:spPr>
      </p:pic>
      <p:cxnSp>
        <p:nvCxnSpPr>
          <p:cNvPr id="12" name="Straight Arrow Connector 11">
            <a:extLst>
              <a:ext uri="{FF2B5EF4-FFF2-40B4-BE49-F238E27FC236}">
                <a16:creationId xmlns:a16="http://schemas.microsoft.com/office/drawing/2014/main" id="{3E49E464-5756-DBE1-B14C-E105000E5BB7}"/>
              </a:ext>
            </a:extLst>
          </p:cNvPr>
          <p:cNvCxnSpPr>
            <a:cxnSpLocks/>
          </p:cNvCxnSpPr>
          <p:nvPr/>
        </p:nvCxnSpPr>
        <p:spPr>
          <a:xfrm flipH="1">
            <a:off x="4244009" y="3786809"/>
            <a:ext cx="2315817"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10439A5-6CF9-BAEF-8984-A03C456CCFA1}"/>
              </a:ext>
            </a:extLst>
          </p:cNvPr>
          <p:cNvCxnSpPr>
            <a:cxnSpLocks/>
          </p:cNvCxnSpPr>
          <p:nvPr/>
        </p:nvCxnSpPr>
        <p:spPr>
          <a:xfrm flipH="1">
            <a:off x="8706678" y="4134678"/>
            <a:ext cx="1263973"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63188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19458" y="-6059"/>
            <a:ext cx="12211458"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19457" y="365125"/>
            <a:ext cx="8871627" cy="6027511"/>
          </a:xfrm>
        </p:spPr>
        <p:txBody>
          <a:bodyPr>
            <a:normAutofit/>
          </a:bodyPr>
          <a:lstStyle/>
          <a:p>
            <a:pPr algn="ctr"/>
            <a:r>
              <a:rPr lang="en-US" sz="10000" dirty="0">
                <a:solidFill>
                  <a:schemeClr val="bg1"/>
                </a:solidFill>
                <a:latin typeface="+mn-lt"/>
              </a:rPr>
              <a:t>Demo</a:t>
            </a:r>
          </a:p>
        </p:txBody>
      </p:sp>
      <p:pic>
        <p:nvPicPr>
          <p:cNvPr id="6152" name="Picture 8" descr="React (JavaScript library) - Wikipedia">
            <a:extLst>
              <a:ext uri="{FF2B5EF4-FFF2-40B4-BE49-F238E27FC236}">
                <a16:creationId xmlns:a16="http://schemas.microsoft.com/office/drawing/2014/main" id="{FFF40B44-10A6-CB4C-A284-A46F2948DF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69989" y="2740238"/>
            <a:ext cx="4622011" cy="4017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14045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What should I test?</a:t>
            </a:r>
          </a:p>
        </p:txBody>
      </p:sp>
      <p:sp>
        <p:nvSpPr>
          <p:cNvPr id="3" name="Content Placeholder 2"/>
          <p:cNvSpPr>
            <a:spLocks noGrp="1"/>
          </p:cNvSpPr>
          <p:nvPr>
            <p:ph idx="1"/>
          </p:nvPr>
        </p:nvSpPr>
        <p:spPr>
          <a:xfrm>
            <a:off x="838199" y="1825624"/>
            <a:ext cx="11263175" cy="4779637"/>
          </a:xfrm>
        </p:spPr>
        <p:txBody>
          <a:bodyPr>
            <a:normAutofit/>
          </a:bodyPr>
          <a:lstStyle/>
          <a:p>
            <a:r>
              <a:rPr lang="en-US" dirty="0"/>
              <a:t>Behavior</a:t>
            </a:r>
          </a:p>
          <a:p>
            <a:r>
              <a:rPr lang="en-US" dirty="0"/>
              <a:t>Not that CSS classes exist</a:t>
            </a:r>
          </a:p>
          <a:p>
            <a:r>
              <a:rPr lang="en-US" dirty="0"/>
              <a:t>Not that any other attributes directly exist</a:t>
            </a:r>
          </a:p>
          <a:p>
            <a:r>
              <a:rPr lang="en-US" dirty="0"/>
              <a:t>Behavior</a:t>
            </a:r>
          </a:p>
          <a:p>
            <a:r>
              <a:rPr lang="en-US" dirty="0"/>
              <a:t>Don’t use snapshots</a:t>
            </a:r>
          </a:p>
          <a:p>
            <a:r>
              <a:rPr lang="en-US" dirty="0"/>
              <a:t>Snapshots don’t capture desired behavior</a:t>
            </a:r>
          </a:p>
          <a:p>
            <a:r>
              <a:rPr lang="en-US" dirty="0"/>
              <a:t>Only use snapshots when doing a total refactor but output should be the same</a:t>
            </a:r>
          </a:p>
          <a:p>
            <a:r>
              <a:rPr lang="en-US" dirty="0"/>
              <a:t>Then delete the test</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05333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B2B2B2"/>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B2B2B2"/>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rgbClr val="B2B2B2"/>
                                      </p:to>
                                    </p:animClr>
                                  </p:sub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subTnLst>
                                    <p:animClr clrSpc="rgb" dir="cw">
                                      <p:cBhvr override="childStyle">
                                        <p:cTn dur="1" fill="hold" display="0" masterRel="nextClick" afterEffect="1"/>
                                        <p:tgtEl>
                                          <p:spTgt spid="3">
                                            <p:txEl>
                                              <p:pRg st="6" end="6"/>
                                            </p:txEl>
                                          </p:spTgt>
                                        </p:tgtEl>
                                        <p:attrNameLst>
                                          <p:attrName>ppt_c</p:attrName>
                                        </p:attrNameLst>
                                      </p:cBhvr>
                                      <p:to>
                                        <a:srgbClr val="B2B2B2"/>
                                      </p:to>
                                    </p:animClr>
                                  </p:sub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subTnLst>
                                    <p:animClr clrSpc="rgb" dir="cw">
                                      <p:cBhvr override="childStyle">
                                        <p:cTn dur="1" fill="hold" display="0" masterRel="nextClick" afterEffect="1"/>
                                        <p:tgtEl>
                                          <p:spTgt spid="3">
                                            <p:txEl>
                                              <p:pRg st="7" end="7"/>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19458" y="-6059"/>
            <a:ext cx="12211458"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19457" y="1391478"/>
            <a:ext cx="9037844" cy="4343400"/>
          </a:xfrm>
        </p:spPr>
        <p:txBody>
          <a:bodyPr>
            <a:normAutofit fontScale="90000"/>
          </a:bodyPr>
          <a:lstStyle/>
          <a:p>
            <a:pPr algn="ctr"/>
            <a:r>
              <a:rPr lang="en-US" sz="6000" dirty="0">
                <a:solidFill>
                  <a:schemeClr val="bg1"/>
                </a:solidFill>
                <a:latin typeface="+mn-lt"/>
              </a:rPr>
              <a:t>“The more your tests resemble the way your software is used the more confidence they can give you.”</a:t>
            </a:r>
            <a:br>
              <a:rPr lang="en-US" sz="5200" dirty="0">
                <a:solidFill>
                  <a:schemeClr val="bg1"/>
                </a:solidFill>
                <a:latin typeface="+mn-lt"/>
              </a:rPr>
            </a:br>
            <a:br>
              <a:rPr lang="en-US" sz="5200" dirty="0">
                <a:solidFill>
                  <a:schemeClr val="bg1"/>
                </a:solidFill>
                <a:latin typeface="+mn-lt"/>
              </a:rPr>
            </a:br>
            <a:endParaRPr lang="en-US" sz="4000" dirty="0">
              <a:solidFill>
                <a:schemeClr val="bg1"/>
              </a:solidFill>
              <a:latin typeface="+mn-lt"/>
            </a:endParaRPr>
          </a:p>
        </p:txBody>
      </p:sp>
      <p:sp>
        <p:nvSpPr>
          <p:cNvPr id="6" name="Title 1">
            <a:extLst>
              <a:ext uri="{FF2B5EF4-FFF2-40B4-BE49-F238E27FC236}">
                <a16:creationId xmlns:a16="http://schemas.microsoft.com/office/drawing/2014/main" id="{45B3AC00-E78B-86A9-776B-19CF9B4BE935}"/>
              </a:ext>
            </a:extLst>
          </p:cNvPr>
          <p:cNvSpPr txBox="1">
            <a:spLocks/>
          </p:cNvSpPr>
          <p:nvPr/>
        </p:nvSpPr>
        <p:spPr>
          <a:xfrm>
            <a:off x="-135414" y="4757388"/>
            <a:ext cx="8762579" cy="19580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3600" dirty="0">
                <a:solidFill>
                  <a:schemeClr val="bg1"/>
                </a:solidFill>
                <a:latin typeface="+mn-lt"/>
              </a:rPr>
              <a:t>Kent C </a:t>
            </a:r>
            <a:r>
              <a:rPr lang="en-US" sz="3600" dirty="0" err="1">
                <a:solidFill>
                  <a:schemeClr val="bg1"/>
                </a:solidFill>
                <a:latin typeface="+mn-lt"/>
              </a:rPr>
              <a:t>Dodds</a:t>
            </a:r>
            <a:endParaRPr lang="en-US" sz="3600" dirty="0">
              <a:solidFill>
                <a:schemeClr val="bg1"/>
              </a:solidFill>
              <a:latin typeface="+mn-lt"/>
            </a:endParaRPr>
          </a:p>
          <a:p>
            <a:pPr algn="r"/>
            <a:br>
              <a:rPr lang="en-US" sz="1600" dirty="0">
                <a:solidFill>
                  <a:schemeClr val="bg1"/>
                </a:solidFill>
                <a:latin typeface="+mn-lt"/>
              </a:rPr>
            </a:br>
            <a:r>
              <a:rPr lang="en-US" sz="1600" dirty="0">
                <a:solidFill>
                  <a:schemeClr val="bg1"/>
                </a:solidFill>
                <a:latin typeface="+mn-lt"/>
              </a:rPr>
              <a:t>react-testing-library creator</a:t>
            </a:r>
          </a:p>
        </p:txBody>
      </p:sp>
      <p:pic>
        <p:nvPicPr>
          <p:cNvPr id="1026" name="Picture 2" descr="Kent C. Dodds Info">
            <a:extLst>
              <a:ext uri="{FF2B5EF4-FFF2-40B4-BE49-F238E27FC236}">
                <a16:creationId xmlns:a16="http://schemas.microsoft.com/office/drawing/2014/main" id="{409E697B-3C36-1299-7ADC-E6D746FE46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18387" y="3687417"/>
            <a:ext cx="3173613" cy="31736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1166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ea typeface="Open Sans" panose="020B0606030504020204" pitchFamily="34" charset="0"/>
                <a:cs typeface="Open Sans" panose="020B0606030504020204" pitchFamily="34" charset="0"/>
              </a:rPr>
              <a:t>Audience</a:t>
            </a:r>
          </a:p>
        </p:txBody>
      </p:sp>
      <p:sp>
        <p:nvSpPr>
          <p:cNvPr id="3" name="Content Placeholder 2"/>
          <p:cNvSpPr>
            <a:spLocks noGrp="1"/>
          </p:cNvSpPr>
          <p:nvPr>
            <p:ph idx="1"/>
          </p:nvPr>
        </p:nvSpPr>
        <p:spPr>
          <a:xfrm>
            <a:off x="838200" y="1825624"/>
            <a:ext cx="10515600" cy="4779637"/>
          </a:xfrm>
        </p:spPr>
        <p:txBody>
          <a:bodyPr>
            <a:normAutofit/>
          </a:bodyPr>
          <a:lstStyle/>
          <a:p>
            <a:r>
              <a:rPr lang="en-US" dirty="0">
                <a:ea typeface="Open Sans" panose="020B0606030504020204" pitchFamily="34" charset="0"/>
                <a:cs typeface="Open Sans" panose="020B0606030504020204" pitchFamily="34" charset="0"/>
              </a:rPr>
              <a:t>React Developers</a:t>
            </a:r>
          </a:p>
          <a:p>
            <a:r>
              <a:rPr lang="en-US" dirty="0">
                <a:ea typeface="Open Sans" panose="020B0606030504020204" pitchFamily="34" charset="0"/>
                <a:cs typeface="Open Sans" panose="020B0606030504020204" pitchFamily="34" charset="0"/>
              </a:rPr>
              <a:t>Vaguely familiar with testing</a:t>
            </a:r>
          </a:p>
          <a:p>
            <a:r>
              <a:rPr lang="en-US" dirty="0">
                <a:ea typeface="Open Sans" panose="020B0606030504020204" pitchFamily="34" charset="0"/>
                <a:cs typeface="Open Sans" panose="020B0606030504020204" pitchFamily="34" charset="0"/>
              </a:rPr>
              <a:t>Interested in learning TDD</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64105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How do I structure tests?</a:t>
            </a:r>
          </a:p>
        </p:txBody>
      </p:sp>
      <p:sp>
        <p:nvSpPr>
          <p:cNvPr id="3" name="Content Placeholder 2"/>
          <p:cNvSpPr>
            <a:spLocks noGrp="1"/>
          </p:cNvSpPr>
          <p:nvPr>
            <p:ph idx="1"/>
          </p:nvPr>
        </p:nvSpPr>
        <p:spPr>
          <a:xfrm>
            <a:off x="838199" y="1825624"/>
            <a:ext cx="11263175" cy="4779637"/>
          </a:xfrm>
        </p:spPr>
        <p:txBody>
          <a:bodyPr>
            <a:normAutofit/>
          </a:bodyPr>
          <a:lstStyle/>
          <a:p>
            <a:r>
              <a:rPr lang="en-US" dirty="0"/>
              <a:t>Avoid lots of describes – never more than 2</a:t>
            </a:r>
          </a:p>
          <a:p>
            <a:r>
              <a:rPr lang="en-US" dirty="0"/>
              <a:t>Avoid lots of </a:t>
            </a:r>
            <a:r>
              <a:rPr lang="en-US" dirty="0" err="1"/>
              <a:t>beforeEach</a:t>
            </a:r>
            <a:r>
              <a:rPr lang="en-US" dirty="0"/>
              <a:t> nested in describes</a:t>
            </a:r>
          </a:p>
          <a:p>
            <a:r>
              <a:rPr lang="en-US" dirty="0"/>
              <a:t>Avoid a top-level describe for the component you’re testing</a:t>
            </a:r>
          </a:p>
          <a:p>
            <a:r>
              <a:rPr lang="en-US" dirty="0"/>
              <a:t>You already know ^ by the file you’re in</a:t>
            </a:r>
          </a:p>
          <a:p>
            <a:r>
              <a:rPr lang="en-US" dirty="0"/>
              <a:t>Put tests next to the file they’re testing</a:t>
            </a:r>
          </a:p>
          <a:p>
            <a:r>
              <a:rPr lang="en-US" dirty="0"/>
              <a:t>High cohesion</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30372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B2B2B2"/>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B2B2B2"/>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19458" y="-6059"/>
            <a:ext cx="12211458"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19457" y="365125"/>
            <a:ext cx="8871627" cy="6027511"/>
          </a:xfrm>
        </p:spPr>
        <p:txBody>
          <a:bodyPr>
            <a:normAutofit/>
          </a:bodyPr>
          <a:lstStyle/>
          <a:p>
            <a:pPr algn="ctr"/>
            <a:r>
              <a:rPr lang="en-US" sz="10000" dirty="0">
                <a:solidFill>
                  <a:schemeClr val="bg1"/>
                </a:solidFill>
                <a:latin typeface="+mn-lt"/>
              </a:rPr>
              <a:t>Live Coding!</a:t>
            </a:r>
          </a:p>
        </p:txBody>
      </p:sp>
      <p:pic>
        <p:nvPicPr>
          <p:cNvPr id="6152" name="Picture 8" descr="React (JavaScript library) - Wikipedia">
            <a:extLst>
              <a:ext uri="{FF2B5EF4-FFF2-40B4-BE49-F238E27FC236}">
                <a16:creationId xmlns:a16="http://schemas.microsoft.com/office/drawing/2014/main" id="{FFF40B44-10A6-CB4C-A284-A46F2948DF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69989" y="2740238"/>
            <a:ext cx="4622011" cy="4017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8483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How can I get started with TDD?</a:t>
            </a:r>
          </a:p>
        </p:txBody>
      </p:sp>
      <p:sp>
        <p:nvSpPr>
          <p:cNvPr id="3" name="Content Placeholder 2"/>
          <p:cNvSpPr>
            <a:spLocks noGrp="1"/>
          </p:cNvSpPr>
          <p:nvPr>
            <p:ph idx="1"/>
          </p:nvPr>
        </p:nvSpPr>
        <p:spPr>
          <a:xfrm>
            <a:off x="838199" y="1825624"/>
            <a:ext cx="11263175" cy="4779637"/>
          </a:xfrm>
        </p:spPr>
        <p:txBody>
          <a:bodyPr>
            <a:normAutofit/>
          </a:bodyPr>
          <a:lstStyle/>
          <a:p>
            <a:r>
              <a:rPr lang="en-US" dirty="0"/>
              <a:t>When you get a bug report coming in</a:t>
            </a:r>
          </a:p>
          <a:p>
            <a:r>
              <a:rPr lang="en-US" dirty="0"/>
              <a:t>Write a failing test that proves the bug exists</a:t>
            </a:r>
          </a:p>
          <a:p>
            <a:r>
              <a:rPr lang="en-US" dirty="0"/>
              <a:t>Make it pass</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44226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0" y="-6059"/>
            <a:ext cx="12211456"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19457" y="365125"/>
            <a:ext cx="8871627" cy="6027511"/>
          </a:xfrm>
        </p:spPr>
        <p:txBody>
          <a:bodyPr>
            <a:normAutofit/>
          </a:bodyPr>
          <a:lstStyle/>
          <a:p>
            <a:pPr algn="ctr"/>
            <a:r>
              <a:rPr lang="en-US" sz="12000" dirty="0">
                <a:solidFill>
                  <a:schemeClr val="bg1"/>
                </a:solidFill>
                <a:latin typeface="+mn-lt"/>
              </a:rPr>
              <a:t>But I don’t </a:t>
            </a:r>
            <a:br>
              <a:rPr lang="en-US" sz="12000" dirty="0">
                <a:solidFill>
                  <a:schemeClr val="bg1"/>
                </a:solidFill>
                <a:latin typeface="+mn-lt"/>
              </a:rPr>
            </a:br>
            <a:r>
              <a:rPr lang="en-US" sz="12000" dirty="0">
                <a:solidFill>
                  <a:schemeClr val="bg1"/>
                </a:solidFill>
                <a:latin typeface="+mn-lt"/>
              </a:rPr>
              <a:t>have time!</a:t>
            </a:r>
          </a:p>
        </p:txBody>
      </p:sp>
      <p:pic>
        <p:nvPicPr>
          <p:cNvPr id="3074" name="Picture 2" descr="Clock PNG Transparent Images | PNG All">
            <a:extLst>
              <a:ext uri="{FF2B5EF4-FFF2-40B4-BE49-F238E27FC236}">
                <a16:creationId xmlns:a16="http://schemas.microsoft.com/office/drawing/2014/main" id="{69EDF2DE-AD11-76EF-19B0-6AFB1B1928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51684" y="2383276"/>
            <a:ext cx="4026388" cy="4722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7852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0" y="-6059"/>
            <a:ext cx="12192000"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0" y="365125"/>
            <a:ext cx="8735438" cy="6027511"/>
          </a:xfrm>
        </p:spPr>
        <p:txBody>
          <a:bodyPr>
            <a:normAutofit/>
          </a:bodyPr>
          <a:lstStyle/>
          <a:p>
            <a:pPr algn="ctr"/>
            <a:r>
              <a:rPr lang="en-US" sz="12000" dirty="0">
                <a:solidFill>
                  <a:schemeClr val="bg1"/>
                </a:solidFill>
                <a:latin typeface="+mn-lt"/>
              </a:rPr>
              <a:t>Why?</a:t>
            </a:r>
          </a:p>
        </p:txBody>
      </p:sp>
      <p:pic>
        <p:nvPicPr>
          <p:cNvPr id="2052" name="Picture 4" descr="Thinking Emoji [Free Download IOS Emojis] | Emoji Island">
            <a:extLst>
              <a:ext uri="{FF2B5EF4-FFF2-40B4-BE49-F238E27FC236}">
                <a16:creationId xmlns:a16="http://schemas.microsoft.com/office/drawing/2014/main" id="{51F94315-BAF5-661F-65B0-92F3C0292B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68360" y="3946988"/>
            <a:ext cx="2744591" cy="2863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04690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0" y="-6059"/>
            <a:ext cx="12211456"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19457" y="365125"/>
            <a:ext cx="8871627" cy="6027511"/>
          </a:xfrm>
        </p:spPr>
        <p:txBody>
          <a:bodyPr>
            <a:normAutofit/>
          </a:bodyPr>
          <a:lstStyle/>
          <a:p>
            <a:pPr algn="ctr"/>
            <a:r>
              <a:rPr lang="en-US" sz="12000" dirty="0">
                <a:solidFill>
                  <a:schemeClr val="bg1"/>
                </a:solidFill>
                <a:latin typeface="+mn-lt"/>
              </a:rPr>
              <a:t>My boss won’t let me!</a:t>
            </a:r>
          </a:p>
        </p:txBody>
      </p:sp>
      <p:pic>
        <p:nvPicPr>
          <p:cNvPr id="3" name="Picture 2" descr="THAT'D BE GREAT - Bill Lumbergh - Office Space - 90's T-Shirt">
            <a:extLst>
              <a:ext uri="{FF2B5EF4-FFF2-40B4-BE49-F238E27FC236}">
                <a16:creationId xmlns:a16="http://schemas.microsoft.com/office/drawing/2014/main" id="{6C54B2F8-E416-6E00-9893-93DEB00A71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0365"/>
          <a:stretch/>
        </p:blipFill>
        <p:spPr bwMode="auto">
          <a:xfrm flipH="1">
            <a:off x="7468413" y="3065393"/>
            <a:ext cx="4762500" cy="37926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27446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0" y="-6059"/>
            <a:ext cx="12192000"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itle 1">
            <a:extLst>
              <a:ext uri="{FF2B5EF4-FFF2-40B4-BE49-F238E27FC236}">
                <a16:creationId xmlns:a16="http://schemas.microsoft.com/office/drawing/2014/main" id="{7825FAF2-B601-ED57-0B93-8C277544B9F7}"/>
              </a:ext>
            </a:extLst>
          </p:cNvPr>
          <p:cNvSpPr>
            <a:spLocks noGrp="1"/>
          </p:cNvSpPr>
          <p:nvPr>
            <p:ph type="title"/>
          </p:nvPr>
        </p:nvSpPr>
        <p:spPr>
          <a:xfrm>
            <a:off x="0" y="365125"/>
            <a:ext cx="9717932" cy="6027511"/>
          </a:xfrm>
        </p:spPr>
        <p:txBody>
          <a:bodyPr>
            <a:normAutofit/>
          </a:bodyPr>
          <a:lstStyle/>
          <a:p>
            <a:pPr algn="ctr"/>
            <a:r>
              <a:rPr lang="en-US" sz="10000" dirty="0">
                <a:solidFill>
                  <a:schemeClr val="bg1"/>
                </a:solidFill>
                <a:latin typeface="+mn-lt"/>
              </a:rPr>
              <a:t>What about </a:t>
            </a:r>
            <a:br>
              <a:rPr lang="en-US" sz="10000" dirty="0">
                <a:solidFill>
                  <a:schemeClr val="bg1"/>
                </a:solidFill>
                <a:latin typeface="+mn-lt"/>
              </a:rPr>
            </a:br>
            <a:r>
              <a:rPr lang="en-US" sz="10000" dirty="0">
                <a:solidFill>
                  <a:schemeClr val="bg1"/>
                </a:solidFill>
                <a:latin typeface="+mn-lt"/>
              </a:rPr>
              <a:t>this person?</a:t>
            </a:r>
          </a:p>
        </p:txBody>
      </p:sp>
      <p:pic>
        <p:nvPicPr>
          <p:cNvPr id="4100" name="Picture 4" descr="Surgeon Clipart Png Transparent Png - Full Size Clipart (#5705310) -  PinClipart">
            <a:extLst>
              <a:ext uri="{FF2B5EF4-FFF2-40B4-BE49-F238E27FC236}">
                <a16:creationId xmlns:a16="http://schemas.microsoft.com/office/drawing/2014/main" id="{45F04FF4-B5CE-ECC7-9F20-E9ABFF318B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12574" y="1882303"/>
            <a:ext cx="2333422" cy="49124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90107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E0AF11-A4C9-45AA-A06E-24045DF01CE8}"/>
              </a:ext>
            </a:extLst>
          </p:cNvPr>
          <p:cNvSpPr/>
          <p:nvPr/>
        </p:nvSpPr>
        <p:spPr>
          <a:xfrm>
            <a:off x="0" y="-6059"/>
            <a:ext cx="12192000" cy="6864059"/>
          </a:xfrm>
          <a:prstGeom prst="rect">
            <a:avLst/>
          </a:prstGeom>
          <a:solidFill>
            <a:srgbClr val="0F69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itle 1">
            <a:extLst>
              <a:ext uri="{FF2B5EF4-FFF2-40B4-BE49-F238E27FC236}">
                <a16:creationId xmlns:a16="http://schemas.microsoft.com/office/drawing/2014/main" id="{7825FAF2-B601-ED57-0B93-8C277544B9F7}"/>
              </a:ext>
            </a:extLst>
          </p:cNvPr>
          <p:cNvSpPr>
            <a:spLocks noGrp="1"/>
          </p:cNvSpPr>
          <p:nvPr>
            <p:ph type="title"/>
          </p:nvPr>
        </p:nvSpPr>
        <p:spPr>
          <a:xfrm>
            <a:off x="0" y="365125"/>
            <a:ext cx="12192000" cy="6027511"/>
          </a:xfrm>
        </p:spPr>
        <p:txBody>
          <a:bodyPr>
            <a:normAutofit/>
          </a:bodyPr>
          <a:lstStyle/>
          <a:p>
            <a:pPr algn="ctr"/>
            <a:r>
              <a:rPr lang="en-US" sz="10000" dirty="0">
                <a:solidFill>
                  <a:schemeClr val="bg1"/>
                </a:solidFill>
                <a:latin typeface="+mn-lt"/>
              </a:rPr>
              <a:t>You don’t get better</a:t>
            </a:r>
            <a:br>
              <a:rPr lang="en-US" sz="10000" dirty="0">
                <a:solidFill>
                  <a:schemeClr val="bg1"/>
                </a:solidFill>
                <a:latin typeface="+mn-lt"/>
              </a:rPr>
            </a:br>
            <a:r>
              <a:rPr lang="en-US" sz="10000" dirty="0">
                <a:solidFill>
                  <a:schemeClr val="bg1"/>
                </a:solidFill>
                <a:latin typeface="+mn-lt"/>
              </a:rPr>
              <a:t>by not doing it</a:t>
            </a:r>
          </a:p>
        </p:txBody>
      </p:sp>
    </p:spTree>
    <p:extLst>
      <p:ext uri="{BB962C8B-B14F-4D97-AF65-F5344CB8AC3E}">
        <p14:creationId xmlns:p14="http://schemas.microsoft.com/office/powerpoint/2010/main" val="39723231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Takeaways</a:t>
            </a:r>
          </a:p>
        </p:txBody>
      </p:sp>
      <p:sp>
        <p:nvSpPr>
          <p:cNvPr id="3" name="Content Placeholder 2"/>
          <p:cNvSpPr>
            <a:spLocks noGrp="1"/>
          </p:cNvSpPr>
          <p:nvPr>
            <p:ph idx="1"/>
          </p:nvPr>
        </p:nvSpPr>
        <p:spPr>
          <a:xfrm>
            <a:off x="838200" y="1825624"/>
            <a:ext cx="10863876" cy="4779637"/>
          </a:xfrm>
        </p:spPr>
        <p:txBody>
          <a:bodyPr>
            <a:normAutofit/>
          </a:bodyPr>
          <a:lstStyle/>
          <a:p>
            <a:r>
              <a:rPr lang="en-US" dirty="0"/>
              <a:t>Why you should TDD</a:t>
            </a:r>
          </a:p>
          <a:p>
            <a:r>
              <a:rPr lang="en-US" dirty="0"/>
              <a:t>How to test React</a:t>
            </a:r>
          </a:p>
          <a:p>
            <a:r>
              <a:rPr lang="en-US" dirty="0"/>
              <a:t>What to test in React</a:t>
            </a:r>
          </a:p>
          <a:p>
            <a:r>
              <a:rPr lang="en-US" dirty="0"/>
              <a:t>How to get started </a:t>
            </a:r>
            <a:r>
              <a:rPr lang="en-US" dirty="0" err="1"/>
              <a:t>TDDing</a:t>
            </a:r>
            <a:r>
              <a:rPr lang="en-US" dirty="0"/>
              <a:t> React</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122" name="Picture 2" descr="Obi-Wan Kenobi Rumor Claims the Jedi Master is Tracked Down by New, Young  Jedi">
            <a:extLst>
              <a:ext uri="{FF2B5EF4-FFF2-40B4-BE49-F238E27FC236}">
                <a16:creationId xmlns:a16="http://schemas.microsoft.com/office/drawing/2014/main" id="{3518971F-3EB3-2AA6-72C4-1BB14EDF4F1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833" r="15697"/>
          <a:stretch/>
        </p:blipFill>
        <p:spPr bwMode="auto">
          <a:xfrm>
            <a:off x="7748982" y="1835563"/>
            <a:ext cx="3883114" cy="3388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77257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Resources</a:t>
            </a:r>
          </a:p>
        </p:txBody>
      </p:sp>
      <p:sp>
        <p:nvSpPr>
          <p:cNvPr id="3" name="Content Placeholder 2"/>
          <p:cNvSpPr>
            <a:spLocks noGrp="1"/>
          </p:cNvSpPr>
          <p:nvPr>
            <p:ph idx="1"/>
          </p:nvPr>
        </p:nvSpPr>
        <p:spPr>
          <a:xfrm>
            <a:off x="838200" y="1825624"/>
            <a:ext cx="10515600" cy="4779637"/>
          </a:xfrm>
        </p:spPr>
        <p:txBody>
          <a:bodyPr>
            <a:normAutofit/>
          </a:bodyPr>
          <a:lstStyle/>
          <a:p>
            <a:r>
              <a:rPr lang="en-US" dirty="0"/>
              <a:t>TDD By Example by Kent Beck</a:t>
            </a:r>
          </a:p>
          <a:p>
            <a:r>
              <a:rPr lang="en-US" dirty="0">
                <a:hlinkClick r:id="rId3"/>
              </a:rPr>
              <a:t>Write Tests</a:t>
            </a:r>
            <a:r>
              <a:rPr lang="en-US" dirty="0"/>
              <a:t> blog post by Kent C </a:t>
            </a:r>
            <a:r>
              <a:rPr lang="en-US" dirty="0" err="1"/>
              <a:t>Dodds</a:t>
            </a:r>
            <a:endParaRPr lang="en-US" dirty="0"/>
          </a:p>
          <a:p>
            <a:r>
              <a:rPr lang="en-US" dirty="0"/>
              <a:t>github.com/</a:t>
            </a:r>
            <a:r>
              <a:rPr lang="en-US" dirty="0" err="1"/>
              <a:t>scottsauber</a:t>
            </a:r>
            <a:r>
              <a:rPr lang="en-US" dirty="0"/>
              <a:t>/talks</a:t>
            </a:r>
          </a:p>
          <a:p>
            <a:r>
              <a:rPr lang="en-US" dirty="0"/>
              <a:t>This slide deck</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4">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26" name="Picture 2">
            <a:extLst>
              <a:ext uri="{FF2B5EF4-FFF2-40B4-BE49-F238E27FC236}">
                <a16:creationId xmlns:a16="http://schemas.microsoft.com/office/drawing/2014/main" id="{EB30CBE7-9770-F187-56D3-2DCBA37F45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23346" y="1825624"/>
            <a:ext cx="2402828" cy="3012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8969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Agenda</a:t>
            </a:r>
          </a:p>
        </p:txBody>
      </p:sp>
      <p:sp>
        <p:nvSpPr>
          <p:cNvPr id="3" name="Content Placeholder 2"/>
          <p:cNvSpPr>
            <a:spLocks noGrp="1"/>
          </p:cNvSpPr>
          <p:nvPr>
            <p:ph idx="1"/>
          </p:nvPr>
        </p:nvSpPr>
        <p:spPr>
          <a:xfrm>
            <a:off x="838200" y="1825625"/>
            <a:ext cx="10515600" cy="4834108"/>
          </a:xfrm>
        </p:spPr>
        <p:txBody>
          <a:bodyPr>
            <a:normAutofit/>
          </a:bodyPr>
          <a:lstStyle/>
          <a:p>
            <a:r>
              <a:rPr lang="en-US" dirty="0"/>
              <a:t>What is TDD?</a:t>
            </a:r>
          </a:p>
          <a:p>
            <a:r>
              <a:rPr lang="en-US" dirty="0"/>
              <a:t>Why TDD?</a:t>
            </a:r>
          </a:p>
          <a:p>
            <a:r>
              <a:rPr lang="en-US" dirty="0"/>
              <a:t>What is React?</a:t>
            </a:r>
          </a:p>
          <a:p>
            <a:r>
              <a:rPr lang="en-US" dirty="0"/>
              <a:t>What do I test?</a:t>
            </a:r>
          </a:p>
          <a:p>
            <a:r>
              <a:rPr lang="en-US" dirty="0"/>
              <a:t>What tools do I use?</a:t>
            </a:r>
          </a:p>
          <a:p>
            <a:r>
              <a:rPr lang="en-US" dirty="0"/>
              <a:t>Live Demos</a:t>
            </a:r>
          </a:p>
        </p:txBody>
      </p:sp>
      <p:grpSp>
        <p:nvGrpSpPr>
          <p:cNvPr id="8" name="Group 7">
            <a:extLst>
              <a:ext uri="{FF2B5EF4-FFF2-40B4-BE49-F238E27FC236}">
                <a16:creationId xmlns:a16="http://schemas.microsoft.com/office/drawing/2014/main" id="{E239A9CE-C7EB-4E97-86E4-7038185B0547}"/>
              </a:ext>
            </a:extLst>
          </p:cNvPr>
          <p:cNvGrpSpPr/>
          <p:nvPr/>
        </p:nvGrpSpPr>
        <p:grpSpPr>
          <a:xfrm>
            <a:off x="9970651" y="6185410"/>
            <a:ext cx="2130724" cy="474323"/>
            <a:chOff x="9970651" y="6185410"/>
            <a:chExt cx="2130724" cy="474323"/>
          </a:xfrm>
        </p:grpSpPr>
        <p:sp>
          <p:nvSpPr>
            <p:cNvPr id="9" name="Subtitle 2">
              <a:extLst>
                <a:ext uri="{FF2B5EF4-FFF2-40B4-BE49-F238E27FC236}">
                  <a16:creationId xmlns:a16="http://schemas.microsoft.com/office/drawing/2014/main" id="{2229353B-AF80-4FA1-A290-889FFCA819EF}"/>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10" name="Rectangle 9">
              <a:extLst>
                <a:ext uri="{FF2B5EF4-FFF2-40B4-BE49-F238E27FC236}">
                  <a16:creationId xmlns:a16="http://schemas.microsoft.com/office/drawing/2014/main" id="{8AA5A6B6-4F71-4CAB-A81F-16ECC8919324}"/>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767433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0" y="365125"/>
            <a:ext cx="12191999" cy="6027511"/>
          </a:xfrm>
        </p:spPr>
        <p:txBody>
          <a:bodyPr>
            <a:normAutofit/>
          </a:bodyPr>
          <a:lstStyle/>
          <a:p>
            <a:pPr algn="ctr"/>
            <a:r>
              <a:rPr lang="en-US" sz="7200" dirty="0">
                <a:solidFill>
                  <a:schemeClr val="bg1"/>
                </a:solidFill>
                <a:latin typeface="+mn-lt"/>
              </a:rPr>
              <a:t>Questions :</a:t>
            </a:r>
            <a:br>
              <a:rPr lang="en-US" sz="7200" dirty="0">
                <a:solidFill>
                  <a:schemeClr val="bg1"/>
                </a:solidFill>
                <a:latin typeface="+mn-lt"/>
              </a:rPr>
            </a:br>
            <a:r>
              <a:rPr lang="en-US" sz="7200" dirty="0">
                <a:solidFill>
                  <a:schemeClr val="bg1"/>
                </a:solidFill>
                <a:latin typeface="+mn-lt"/>
              </a:rPr>
              <a:t>ssauber@leantechniques.com</a:t>
            </a:r>
          </a:p>
        </p:txBody>
      </p:sp>
      <p:grpSp>
        <p:nvGrpSpPr>
          <p:cNvPr id="3" name="Group 2">
            <a:extLst>
              <a:ext uri="{FF2B5EF4-FFF2-40B4-BE49-F238E27FC236}">
                <a16:creationId xmlns:a16="http://schemas.microsoft.com/office/drawing/2014/main" id="{0F381A94-E835-401F-8754-98A5CE4F653E}"/>
              </a:ext>
            </a:extLst>
          </p:cNvPr>
          <p:cNvGrpSpPr/>
          <p:nvPr/>
        </p:nvGrpSpPr>
        <p:grpSpPr>
          <a:xfrm>
            <a:off x="9970651" y="6185410"/>
            <a:ext cx="2130724" cy="474323"/>
            <a:chOff x="9970651" y="6185410"/>
            <a:chExt cx="2130724" cy="474323"/>
          </a:xfrm>
        </p:grpSpPr>
        <p:sp>
          <p:nvSpPr>
            <p:cNvPr id="4" name="Subtitle 2">
              <a:extLst>
                <a:ext uri="{FF2B5EF4-FFF2-40B4-BE49-F238E27FC236}">
                  <a16:creationId xmlns:a16="http://schemas.microsoft.com/office/drawing/2014/main" id="{1FEE5B04-A7D7-426F-94EB-E84743F35CA0}"/>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solidFill>
                </a:rPr>
                <a:t>scottsauber</a:t>
              </a:r>
              <a:endParaRPr lang="en-US" dirty="0">
                <a:solidFill>
                  <a:schemeClr val="bg1"/>
                </a:solidFill>
              </a:endParaRPr>
            </a:p>
          </p:txBody>
        </p:sp>
        <p:sp>
          <p:nvSpPr>
            <p:cNvPr id="5" name="Rectangle 4">
              <a:extLst>
                <a:ext uri="{FF2B5EF4-FFF2-40B4-BE49-F238E27FC236}">
                  <a16:creationId xmlns:a16="http://schemas.microsoft.com/office/drawing/2014/main" id="{C87BD344-A325-4101-B1B8-02978970E4E3}"/>
                </a:ext>
              </a:extLst>
            </p:cNvPr>
            <p:cNvSpPr/>
            <p:nvPr/>
          </p:nvSpPr>
          <p:spPr>
            <a:xfrm>
              <a:off x="9970651" y="6285411"/>
              <a:ext cx="347472" cy="274320"/>
            </a:xfrm>
            <a:prstGeom prst="rect">
              <a:avLst/>
            </a:prstGeom>
            <a:blipFill dpi="0" rotWithShape="1">
              <a:blip r:embed="rId2">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Subtitle 2">
            <a:extLst>
              <a:ext uri="{FF2B5EF4-FFF2-40B4-BE49-F238E27FC236}">
                <a16:creationId xmlns:a16="http://schemas.microsoft.com/office/drawing/2014/main" id="{FD62362D-55B2-4103-A7AF-54CC41B415B4}"/>
              </a:ext>
            </a:extLst>
          </p:cNvPr>
          <p:cNvSpPr txBox="1">
            <a:spLocks/>
          </p:cNvSpPr>
          <p:nvPr/>
        </p:nvSpPr>
        <p:spPr>
          <a:xfrm>
            <a:off x="90625" y="3418380"/>
            <a:ext cx="12192000" cy="33710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3600" dirty="0">
              <a:solidFill>
                <a:schemeClr val="bg1"/>
              </a:solidFill>
              <a:ea typeface="Open Sans" panose="020B0606030504020204" pitchFamily="34" charset="0"/>
              <a:cs typeface="Open Sans" panose="020B0606030504020204" pitchFamily="34" charset="0"/>
            </a:endParaRPr>
          </a:p>
          <a:p>
            <a:endParaRPr lang="en-US" sz="4000" dirty="0">
              <a:solidFill>
                <a:schemeClr val="bg1"/>
              </a:solidFill>
              <a:ea typeface="Open Sans" panose="020B0606030504020204" pitchFamily="34" charset="0"/>
              <a:cs typeface="Open Sans" panose="020B0606030504020204" pitchFamily="34" charset="0"/>
            </a:endParaRPr>
          </a:p>
          <a:p>
            <a:endParaRPr lang="en-US" dirty="0">
              <a:solidFill>
                <a:schemeClr val="bg1"/>
              </a:solidFill>
              <a:ea typeface="Open Sans" panose="020B0606030504020204" pitchFamily="34" charset="0"/>
              <a:cs typeface="Open Sans" panose="020B0606030504020204" pitchFamily="34" charset="0"/>
            </a:endParaRPr>
          </a:p>
          <a:p>
            <a:endParaRPr lang="en-US" dirty="0">
              <a:solidFill>
                <a:schemeClr val="bg1"/>
              </a:solidFill>
              <a:ea typeface="Open Sans" panose="020B0606030504020204" pitchFamily="34" charset="0"/>
              <a:cs typeface="Open Sans" panose="020B0606030504020204" pitchFamily="34" charset="0"/>
            </a:endParaRPr>
          </a:p>
          <a:p>
            <a:pPr marL="0" indent="0">
              <a:buNone/>
            </a:pPr>
            <a:endParaRPr lang="en-US" dirty="0">
              <a:solidFill>
                <a:schemeClr val="bg1"/>
              </a:solidFill>
              <a:ea typeface="Open Sans" panose="020B0606030504020204" pitchFamily="34" charset="0"/>
              <a:cs typeface="Open Sans" panose="020B0606030504020204" pitchFamily="34" charset="0"/>
            </a:endParaRPr>
          </a:p>
          <a:p>
            <a:pPr marL="0" indent="0">
              <a:buNone/>
            </a:pPr>
            <a:r>
              <a:rPr lang="en-US" dirty="0">
                <a:solidFill>
                  <a:schemeClr val="bg1"/>
                </a:solidFill>
                <a:ea typeface="Open Sans" panose="020B0606030504020204" pitchFamily="34" charset="0"/>
                <a:cs typeface="Open Sans" panose="020B0606030504020204" pitchFamily="34" charset="0"/>
              </a:rPr>
              <a:t>Slides up at scottsauber.com</a:t>
            </a:r>
          </a:p>
        </p:txBody>
      </p:sp>
    </p:spTree>
    <p:extLst>
      <p:ext uri="{BB962C8B-B14F-4D97-AF65-F5344CB8AC3E}">
        <p14:creationId xmlns:p14="http://schemas.microsoft.com/office/powerpoint/2010/main" val="181947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F69B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61254-86DC-4239-85AC-F87EEB565B01}"/>
              </a:ext>
            </a:extLst>
          </p:cNvPr>
          <p:cNvSpPr>
            <a:spLocks noGrp="1"/>
          </p:cNvSpPr>
          <p:nvPr>
            <p:ph type="title"/>
          </p:nvPr>
        </p:nvSpPr>
        <p:spPr>
          <a:xfrm>
            <a:off x="838200" y="365125"/>
            <a:ext cx="10515600" cy="6027511"/>
          </a:xfrm>
        </p:spPr>
        <p:txBody>
          <a:bodyPr>
            <a:normAutofit/>
          </a:bodyPr>
          <a:lstStyle/>
          <a:p>
            <a:pPr algn="ctr"/>
            <a:r>
              <a:rPr lang="en-US" sz="7200" dirty="0">
                <a:solidFill>
                  <a:schemeClr val="bg1"/>
                </a:solidFill>
                <a:latin typeface="+mn-lt"/>
              </a:rPr>
              <a:t>Thanks!</a:t>
            </a:r>
          </a:p>
        </p:txBody>
      </p:sp>
      <p:grpSp>
        <p:nvGrpSpPr>
          <p:cNvPr id="3" name="Group 2">
            <a:extLst>
              <a:ext uri="{FF2B5EF4-FFF2-40B4-BE49-F238E27FC236}">
                <a16:creationId xmlns:a16="http://schemas.microsoft.com/office/drawing/2014/main" id="{0F381A94-E835-401F-8754-98A5CE4F653E}"/>
              </a:ext>
            </a:extLst>
          </p:cNvPr>
          <p:cNvGrpSpPr/>
          <p:nvPr/>
        </p:nvGrpSpPr>
        <p:grpSpPr>
          <a:xfrm>
            <a:off x="9970651" y="6185410"/>
            <a:ext cx="2130724" cy="474323"/>
            <a:chOff x="9970651" y="6185410"/>
            <a:chExt cx="2130724" cy="474323"/>
          </a:xfrm>
        </p:grpSpPr>
        <p:sp>
          <p:nvSpPr>
            <p:cNvPr id="4" name="Subtitle 2">
              <a:extLst>
                <a:ext uri="{FF2B5EF4-FFF2-40B4-BE49-F238E27FC236}">
                  <a16:creationId xmlns:a16="http://schemas.microsoft.com/office/drawing/2014/main" id="{1FEE5B04-A7D7-426F-94EB-E84743F35CA0}"/>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solidFill>
                </a:rPr>
                <a:t>scottsauber</a:t>
              </a:r>
              <a:endParaRPr lang="en-US" dirty="0">
                <a:solidFill>
                  <a:schemeClr val="bg1"/>
                </a:solidFill>
              </a:endParaRPr>
            </a:p>
          </p:txBody>
        </p:sp>
        <p:sp>
          <p:nvSpPr>
            <p:cNvPr id="5" name="Rectangle 4">
              <a:extLst>
                <a:ext uri="{FF2B5EF4-FFF2-40B4-BE49-F238E27FC236}">
                  <a16:creationId xmlns:a16="http://schemas.microsoft.com/office/drawing/2014/main" id="{C87BD344-A325-4101-B1B8-02978970E4E3}"/>
                </a:ext>
              </a:extLst>
            </p:cNvPr>
            <p:cNvSpPr/>
            <p:nvPr/>
          </p:nvSpPr>
          <p:spPr>
            <a:xfrm>
              <a:off x="9970651" y="6285411"/>
              <a:ext cx="347472" cy="274320"/>
            </a:xfrm>
            <a:prstGeom prst="rect">
              <a:avLst/>
            </a:prstGeom>
            <a:blipFill dpi="0" rotWithShape="1">
              <a:blip r:embed="rId2">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Subtitle 2">
            <a:extLst>
              <a:ext uri="{FF2B5EF4-FFF2-40B4-BE49-F238E27FC236}">
                <a16:creationId xmlns:a16="http://schemas.microsoft.com/office/drawing/2014/main" id="{FD62362D-55B2-4103-A7AF-54CC41B415B4}"/>
              </a:ext>
            </a:extLst>
          </p:cNvPr>
          <p:cNvSpPr txBox="1">
            <a:spLocks/>
          </p:cNvSpPr>
          <p:nvPr/>
        </p:nvSpPr>
        <p:spPr>
          <a:xfrm>
            <a:off x="90625" y="3418380"/>
            <a:ext cx="12192000" cy="33710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3600" dirty="0">
              <a:solidFill>
                <a:schemeClr val="bg1"/>
              </a:solidFill>
              <a:ea typeface="Open Sans" panose="020B0606030504020204" pitchFamily="34" charset="0"/>
              <a:cs typeface="Open Sans" panose="020B0606030504020204" pitchFamily="34" charset="0"/>
            </a:endParaRPr>
          </a:p>
          <a:p>
            <a:endParaRPr lang="en-US" sz="4000" dirty="0">
              <a:solidFill>
                <a:schemeClr val="bg1"/>
              </a:solidFill>
              <a:ea typeface="Open Sans" panose="020B0606030504020204" pitchFamily="34" charset="0"/>
              <a:cs typeface="Open Sans" panose="020B0606030504020204" pitchFamily="34" charset="0"/>
            </a:endParaRPr>
          </a:p>
          <a:p>
            <a:endParaRPr lang="en-US" dirty="0">
              <a:solidFill>
                <a:schemeClr val="bg1"/>
              </a:solidFill>
              <a:ea typeface="Open Sans" panose="020B0606030504020204" pitchFamily="34" charset="0"/>
              <a:cs typeface="Open Sans" panose="020B0606030504020204" pitchFamily="34" charset="0"/>
            </a:endParaRPr>
          </a:p>
          <a:p>
            <a:endParaRPr lang="en-US" dirty="0">
              <a:solidFill>
                <a:schemeClr val="bg1"/>
              </a:solidFill>
              <a:ea typeface="Open Sans" panose="020B0606030504020204" pitchFamily="34" charset="0"/>
              <a:cs typeface="Open Sans" panose="020B0606030504020204" pitchFamily="34" charset="0"/>
            </a:endParaRPr>
          </a:p>
          <a:p>
            <a:pPr marL="0" indent="0">
              <a:buNone/>
            </a:pPr>
            <a:endParaRPr lang="en-US" dirty="0">
              <a:solidFill>
                <a:schemeClr val="bg1"/>
              </a:solidFill>
              <a:ea typeface="Open Sans" panose="020B0606030504020204" pitchFamily="34" charset="0"/>
              <a:cs typeface="Open Sans" panose="020B0606030504020204" pitchFamily="34" charset="0"/>
            </a:endParaRPr>
          </a:p>
          <a:p>
            <a:pPr marL="0" indent="0">
              <a:buNone/>
            </a:pPr>
            <a:r>
              <a:rPr lang="en-US" dirty="0">
                <a:solidFill>
                  <a:schemeClr val="bg1"/>
                </a:solidFill>
                <a:ea typeface="Open Sans" panose="020B0606030504020204" pitchFamily="34" charset="0"/>
                <a:cs typeface="Open Sans" panose="020B0606030504020204" pitchFamily="34" charset="0"/>
              </a:rPr>
              <a:t>Slides up at scottsauber.com</a:t>
            </a:r>
          </a:p>
        </p:txBody>
      </p:sp>
    </p:spTree>
    <p:extLst>
      <p:ext uri="{BB962C8B-B14F-4D97-AF65-F5344CB8AC3E}">
        <p14:creationId xmlns:p14="http://schemas.microsoft.com/office/powerpoint/2010/main" val="3253755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Goals</a:t>
            </a:r>
          </a:p>
        </p:txBody>
      </p:sp>
      <p:sp>
        <p:nvSpPr>
          <p:cNvPr id="3" name="Content Placeholder 2"/>
          <p:cNvSpPr>
            <a:spLocks noGrp="1"/>
          </p:cNvSpPr>
          <p:nvPr>
            <p:ph idx="1"/>
          </p:nvPr>
        </p:nvSpPr>
        <p:spPr>
          <a:xfrm>
            <a:off x="838200" y="1825625"/>
            <a:ext cx="10515600" cy="4834108"/>
          </a:xfrm>
        </p:spPr>
        <p:txBody>
          <a:bodyPr>
            <a:normAutofit/>
          </a:bodyPr>
          <a:lstStyle/>
          <a:p>
            <a:r>
              <a:rPr lang="en-US" dirty="0"/>
              <a:t>Learn “best practices</a:t>
            </a:r>
            <a:r>
              <a:rPr lang="en-US" baseline="30000" dirty="0"/>
              <a:t>*</a:t>
            </a:r>
            <a:r>
              <a:rPr lang="en-US" dirty="0"/>
              <a:t>” for writing React tests</a:t>
            </a:r>
          </a:p>
          <a:p>
            <a:r>
              <a:rPr lang="en-US" dirty="0"/>
              <a:t>Learn how to TDD with React</a:t>
            </a:r>
          </a:p>
          <a:p>
            <a:endParaRPr lang="en-US" dirty="0"/>
          </a:p>
          <a:p>
            <a:endParaRPr lang="en-US" dirty="0"/>
          </a:p>
          <a:p>
            <a:endParaRPr lang="en-US" dirty="0"/>
          </a:p>
          <a:p>
            <a:endParaRPr lang="en-US" dirty="0"/>
          </a:p>
          <a:p>
            <a:endParaRPr lang="en-US" dirty="0"/>
          </a:p>
          <a:p>
            <a:endParaRPr lang="en-US" dirty="0"/>
          </a:p>
          <a:p>
            <a:pPr marL="0" indent="0">
              <a:buNone/>
            </a:pPr>
            <a:endParaRPr lang="en-US" sz="1600" dirty="0"/>
          </a:p>
          <a:p>
            <a:pPr marL="0" indent="0">
              <a:buNone/>
            </a:pPr>
            <a:r>
              <a:rPr lang="en-US" sz="1600" dirty="0"/>
              <a:t>* Synonym for “Just My Opinions” and I’ll probably find a way I like better in the future</a:t>
            </a:r>
          </a:p>
        </p:txBody>
      </p:sp>
      <p:grpSp>
        <p:nvGrpSpPr>
          <p:cNvPr id="8" name="Group 7">
            <a:extLst>
              <a:ext uri="{FF2B5EF4-FFF2-40B4-BE49-F238E27FC236}">
                <a16:creationId xmlns:a16="http://schemas.microsoft.com/office/drawing/2014/main" id="{E239A9CE-C7EB-4E97-86E4-7038185B0547}"/>
              </a:ext>
            </a:extLst>
          </p:cNvPr>
          <p:cNvGrpSpPr/>
          <p:nvPr/>
        </p:nvGrpSpPr>
        <p:grpSpPr>
          <a:xfrm>
            <a:off x="9970651" y="6185410"/>
            <a:ext cx="2130724" cy="474323"/>
            <a:chOff x="9970651" y="6185410"/>
            <a:chExt cx="2130724" cy="474323"/>
          </a:xfrm>
        </p:grpSpPr>
        <p:sp>
          <p:nvSpPr>
            <p:cNvPr id="9" name="Subtitle 2">
              <a:extLst>
                <a:ext uri="{FF2B5EF4-FFF2-40B4-BE49-F238E27FC236}">
                  <a16:creationId xmlns:a16="http://schemas.microsoft.com/office/drawing/2014/main" id="{2229353B-AF80-4FA1-A290-889FFCA819EF}"/>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10" name="Rectangle 9">
              <a:extLst>
                <a:ext uri="{FF2B5EF4-FFF2-40B4-BE49-F238E27FC236}">
                  <a16:creationId xmlns:a16="http://schemas.microsoft.com/office/drawing/2014/main" id="{8AA5A6B6-4F71-4CAB-A81F-16ECC8919324}"/>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098" name="Picture 2" descr="Someone Just Paid $3,000 For Ewan McGregor's Actual Rat's Tail From Star  Wars - LADbible">
            <a:extLst>
              <a:ext uri="{FF2B5EF4-FFF2-40B4-BE49-F238E27FC236}">
                <a16:creationId xmlns:a16="http://schemas.microsoft.com/office/drawing/2014/main" id="{513C6A20-A26E-DF48-29DF-9146670DB8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63158" y="1690688"/>
            <a:ext cx="2762458" cy="3803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7538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Who am I?	</a:t>
            </a:r>
          </a:p>
        </p:txBody>
      </p:sp>
      <p:sp>
        <p:nvSpPr>
          <p:cNvPr id="3" name="Content Placeholder 2"/>
          <p:cNvSpPr>
            <a:spLocks noGrp="1"/>
          </p:cNvSpPr>
          <p:nvPr>
            <p:ph idx="1"/>
          </p:nvPr>
        </p:nvSpPr>
        <p:spPr/>
        <p:txBody>
          <a:bodyPr/>
          <a:lstStyle/>
          <a:p>
            <a:r>
              <a:rPr lang="en-US" dirty="0"/>
              <a:t>Director of Engineering at Lean </a:t>
            </a:r>
            <a:r>
              <a:rPr lang="en-US" dirty="0" err="1"/>
              <a:t>TECHniques</a:t>
            </a:r>
            <a:endParaRPr lang="en-US" dirty="0"/>
          </a:p>
          <a:p>
            <a:r>
              <a:rPr lang="en-US" dirty="0"/>
              <a:t>Co-organizer of </a:t>
            </a:r>
            <a:r>
              <a:rPr lang="en-US" dirty="0">
                <a:hlinkClick r:id="rId3"/>
              </a:rPr>
              <a:t>Iowa .NET User Group</a:t>
            </a:r>
            <a:r>
              <a:rPr lang="en-US" dirty="0"/>
              <a:t> </a:t>
            </a:r>
          </a:p>
          <a:p>
            <a:r>
              <a:rPr lang="en-US" dirty="0"/>
              <a:t>Been writing React on/off for 6 years</a:t>
            </a:r>
          </a:p>
          <a:p>
            <a:r>
              <a:rPr lang="en-US" dirty="0">
                <a:hlinkClick r:id="rId4"/>
              </a:rPr>
              <a:t>Friend of Redgate</a:t>
            </a:r>
            <a:endParaRPr lang="en-US" dirty="0"/>
          </a:p>
          <a:p>
            <a:r>
              <a:rPr lang="en-US" dirty="0"/>
              <a:t>Blog at </a:t>
            </a:r>
            <a:r>
              <a:rPr lang="en-US" dirty="0">
                <a:hlinkClick r:id="rId5"/>
              </a:rPr>
              <a:t>scottsauber.com</a:t>
            </a:r>
            <a:endParaRPr lang="en-US" dirty="0"/>
          </a:p>
        </p:txBody>
      </p:sp>
      <p:grpSp>
        <p:nvGrpSpPr>
          <p:cNvPr id="13" name="Group 12">
            <a:extLst>
              <a:ext uri="{FF2B5EF4-FFF2-40B4-BE49-F238E27FC236}">
                <a16:creationId xmlns:a16="http://schemas.microsoft.com/office/drawing/2014/main" id="{0B2F4097-27BA-471D-BF17-3A3D73935DF5}"/>
              </a:ext>
            </a:extLst>
          </p:cNvPr>
          <p:cNvGrpSpPr/>
          <p:nvPr/>
        </p:nvGrpSpPr>
        <p:grpSpPr>
          <a:xfrm>
            <a:off x="9970651" y="6185410"/>
            <a:ext cx="2130724" cy="474323"/>
            <a:chOff x="9970651" y="6185410"/>
            <a:chExt cx="2130724" cy="474323"/>
          </a:xfrm>
        </p:grpSpPr>
        <p:sp>
          <p:nvSpPr>
            <p:cNvPr id="14" name="Subtitle 2">
              <a:extLst>
                <a:ext uri="{FF2B5EF4-FFF2-40B4-BE49-F238E27FC236}">
                  <a16:creationId xmlns:a16="http://schemas.microsoft.com/office/drawing/2014/main" id="{BF4D63EE-AFBD-4676-9907-43DA12356FA9}"/>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15" name="Rectangle 14">
              <a:extLst>
                <a:ext uri="{FF2B5EF4-FFF2-40B4-BE49-F238E27FC236}">
                  <a16:creationId xmlns:a16="http://schemas.microsoft.com/office/drawing/2014/main" id="{8881F3EA-637D-47F1-B7D1-3DF9E59511CA}"/>
                </a:ext>
              </a:extLst>
            </p:cNvPr>
            <p:cNvSpPr/>
            <p:nvPr/>
          </p:nvSpPr>
          <p:spPr>
            <a:xfrm>
              <a:off x="9970651" y="6285411"/>
              <a:ext cx="347472" cy="274320"/>
            </a:xfrm>
            <a:prstGeom prst="rect">
              <a:avLst/>
            </a:prstGeom>
            <a:blipFill dpi="0" rotWithShape="1">
              <a:blip r:embed="rId6">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26" name="Picture 2">
            <a:extLst>
              <a:ext uri="{FF2B5EF4-FFF2-40B4-BE49-F238E27FC236}">
                <a16:creationId xmlns:a16="http://schemas.microsoft.com/office/drawing/2014/main" id="{C75982A1-85DB-45AA-9914-A3353449E1F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60000">
            <a:off x="7755454" y="3650513"/>
            <a:ext cx="3627374" cy="223083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32CBB1C8-2801-43D3-BA5C-48A783C732E1}"/>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r="67449"/>
          <a:stretch/>
        </p:blipFill>
        <p:spPr bwMode="auto">
          <a:xfrm>
            <a:off x="8639005" y="1534986"/>
            <a:ext cx="1860273" cy="1533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4819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par>
                                <p:cTn id="16" presetID="10" presetClass="entr" presetSubtype="0" fill="hold" nodeType="withEffect">
                                  <p:stCondLst>
                                    <p:cond delay="0"/>
                                  </p:stCondLst>
                                  <p:childTnLst>
                                    <p:set>
                                      <p:cBhvr>
                                        <p:cTn id="17" dur="1" fill="hold">
                                          <p:stCondLst>
                                            <p:cond delay="0"/>
                                          </p:stCondLst>
                                        </p:cTn>
                                        <p:tgtEl>
                                          <p:spTgt spid="1026"/>
                                        </p:tgtEl>
                                        <p:attrNameLst>
                                          <p:attrName>style.visibility</p:attrName>
                                        </p:attrNameLst>
                                      </p:cBhvr>
                                      <p:to>
                                        <p:strVal val="visible"/>
                                      </p:to>
                                    </p:set>
                                    <p:animEffect transition="in" filter="fade">
                                      <p:cBhvr>
                                        <p:cTn id="18" dur="500"/>
                                        <p:tgtEl>
                                          <p:spTgt spid="10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B2B2B2"/>
                                      </p:to>
                                    </p:animClr>
                                  </p:sub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fade">
                                      <p:cBhvr>
                                        <p:cTn id="33"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Why do we write tests?</a:t>
            </a:r>
          </a:p>
        </p:txBody>
      </p:sp>
      <p:sp>
        <p:nvSpPr>
          <p:cNvPr id="3" name="Content Placeholder 2"/>
          <p:cNvSpPr>
            <a:spLocks noGrp="1"/>
          </p:cNvSpPr>
          <p:nvPr>
            <p:ph idx="1"/>
          </p:nvPr>
        </p:nvSpPr>
        <p:spPr>
          <a:xfrm>
            <a:off x="838199" y="1825624"/>
            <a:ext cx="11263175" cy="4779637"/>
          </a:xfrm>
        </p:spPr>
        <p:txBody>
          <a:bodyPr>
            <a:normAutofit/>
          </a:bodyPr>
          <a:lstStyle/>
          <a:p>
            <a:r>
              <a:rPr lang="en-US" dirty="0"/>
              <a:t>We want confidence our application works</a:t>
            </a:r>
          </a:p>
          <a:p>
            <a:r>
              <a:rPr lang="en-US" dirty="0"/>
              <a:t>Minimize manual verification</a:t>
            </a:r>
          </a:p>
          <a:p>
            <a:r>
              <a:rPr lang="en-US" dirty="0"/>
              <a:t>Document behavior through tests</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85417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What is Test Driven Development?</a:t>
            </a:r>
          </a:p>
        </p:txBody>
      </p:sp>
      <p:sp>
        <p:nvSpPr>
          <p:cNvPr id="3" name="Content Placeholder 2"/>
          <p:cNvSpPr>
            <a:spLocks noGrp="1"/>
          </p:cNvSpPr>
          <p:nvPr>
            <p:ph idx="1"/>
          </p:nvPr>
        </p:nvSpPr>
        <p:spPr>
          <a:xfrm>
            <a:off x="838199" y="1825624"/>
            <a:ext cx="11263175" cy="4779637"/>
          </a:xfrm>
        </p:spPr>
        <p:txBody>
          <a:bodyPr>
            <a:normAutofit/>
          </a:bodyPr>
          <a:lstStyle/>
          <a:p>
            <a:pPr marL="514350" indent="-514350">
              <a:buAutoNum type="arabicPeriod"/>
            </a:pPr>
            <a:r>
              <a:rPr lang="en-US" dirty="0"/>
              <a:t>Think</a:t>
            </a:r>
          </a:p>
          <a:p>
            <a:pPr marL="514350" indent="-514350">
              <a:buAutoNum type="arabicPeriod"/>
            </a:pPr>
            <a:r>
              <a:rPr lang="en-US" dirty="0"/>
              <a:t>Write a test that describes the behavior you want to see</a:t>
            </a:r>
          </a:p>
          <a:p>
            <a:pPr marL="514350" indent="-514350">
              <a:buAutoNum type="arabicPeriod"/>
            </a:pPr>
            <a:r>
              <a:rPr lang="en-US" dirty="0"/>
              <a:t>Run the test and watch it fail </a:t>
            </a:r>
            <a:r>
              <a:rPr lang="en-US" i="1" dirty="0"/>
              <a:t>for the right reason</a:t>
            </a:r>
          </a:p>
          <a:p>
            <a:pPr marL="514350" indent="-514350">
              <a:buAutoNum type="arabicPeriod"/>
            </a:pPr>
            <a:r>
              <a:rPr lang="en-US" dirty="0"/>
              <a:t>Write code to make it pass</a:t>
            </a:r>
          </a:p>
          <a:p>
            <a:pPr marL="514350" indent="-514350">
              <a:buAutoNum type="arabicPeriod"/>
            </a:pPr>
            <a:r>
              <a:rPr lang="en-US" dirty="0"/>
              <a:t>Refactor</a:t>
            </a:r>
          </a:p>
          <a:p>
            <a:pPr marL="514350" indent="-514350">
              <a:buAutoNum type="arabicPeriod"/>
            </a:pPr>
            <a:r>
              <a:rPr lang="en-US" dirty="0"/>
              <a:t>Repeat</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56582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B2B2B2"/>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B2B2B2"/>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What is Test Driven Development?</a:t>
            </a:r>
          </a:p>
        </p:txBody>
      </p:sp>
      <p:pic>
        <p:nvPicPr>
          <p:cNvPr id="2050" name="Picture 2" descr="Advantages of Test Driven Development | Codica">
            <a:extLst>
              <a:ext uri="{FF2B5EF4-FFF2-40B4-BE49-F238E27FC236}">
                <a16:creationId xmlns:a16="http://schemas.microsoft.com/office/drawing/2014/main" id="{7D57AA74-531B-52A4-F7AF-1F705692D5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2162" y="1775075"/>
            <a:ext cx="8067675" cy="4562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7008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lumMod val="65000"/>
                  </a:schemeClr>
                </a:solidFill>
              </a:rPr>
              <a:t>Why Test Driven Development?</a:t>
            </a:r>
          </a:p>
        </p:txBody>
      </p:sp>
      <p:sp>
        <p:nvSpPr>
          <p:cNvPr id="3" name="Content Placeholder 2"/>
          <p:cNvSpPr>
            <a:spLocks noGrp="1"/>
          </p:cNvSpPr>
          <p:nvPr>
            <p:ph idx="1"/>
          </p:nvPr>
        </p:nvSpPr>
        <p:spPr>
          <a:xfrm>
            <a:off x="838199" y="1825624"/>
            <a:ext cx="11263175" cy="4779637"/>
          </a:xfrm>
        </p:spPr>
        <p:txBody>
          <a:bodyPr>
            <a:normAutofit/>
          </a:bodyPr>
          <a:lstStyle/>
          <a:p>
            <a:r>
              <a:rPr lang="en-US" dirty="0"/>
              <a:t>It’s a disciplined way of working</a:t>
            </a:r>
          </a:p>
          <a:p>
            <a:r>
              <a:rPr lang="en-US" dirty="0"/>
              <a:t>A great way to focus</a:t>
            </a:r>
          </a:p>
          <a:p>
            <a:r>
              <a:rPr lang="en-US" dirty="0"/>
              <a:t>A great way to get feedback on if your code and design sucks</a:t>
            </a:r>
          </a:p>
          <a:p>
            <a:r>
              <a:rPr lang="en-US" dirty="0"/>
              <a:t>A great way to facilitate pair programming</a:t>
            </a:r>
          </a:p>
          <a:p>
            <a:r>
              <a:rPr lang="en-US" dirty="0"/>
              <a:t>Oh yeah… and the tests are nice too</a:t>
            </a:r>
          </a:p>
        </p:txBody>
      </p:sp>
      <p:grpSp>
        <p:nvGrpSpPr>
          <p:cNvPr id="9" name="Group 8">
            <a:extLst>
              <a:ext uri="{FF2B5EF4-FFF2-40B4-BE49-F238E27FC236}">
                <a16:creationId xmlns:a16="http://schemas.microsoft.com/office/drawing/2014/main" id="{7DE5378A-6FF0-4624-8085-FEF4C35499EF}"/>
              </a:ext>
            </a:extLst>
          </p:cNvPr>
          <p:cNvGrpSpPr/>
          <p:nvPr/>
        </p:nvGrpSpPr>
        <p:grpSpPr>
          <a:xfrm>
            <a:off x="9970651" y="6185410"/>
            <a:ext cx="2130724" cy="474323"/>
            <a:chOff x="9970651" y="6185410"/>
            <a:chExt cx="2130724" cy="474323"/>
          </a:xfrm>
        </p:grpSpPr>
        <p:sp>
          <p:nvSpPr>
            <p:cNvPr id="6" name="Subtitle 2">
              <a:extLst>
                <a:ext uri="{FF2B5EF4-FFF2-40B4-BE49-F238E27FC236}">
                  <a16:creationId xmlns:a16="http://schemas.microsoft.com/office/drawing/2014/main" id="{9DA2B4CB-38FE-4C6E-8BEE-075F81D8685C}"/>
                </a:ext>
              </a:extLst>
            </p:cNvPr>
            <p:cNvSpPr txBox="1">
              <a:spLocks/>
            </p:cNvSpPr>
            <p:nvPr/>
          </p:nvSpPr>
          <p:spPr>
            <a:xfrm>
              <a:off x="10041147" y="6185410"/>
              <a:ext cx="2060228" cy="474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solidFill>
                    <a:schemeClr val="bg1">
                      <a:lumMod val="65000"/>
                    </a:schemeClr>
                  </a:solidFill>
                </a:rPr>
                <a:t>scottsauber</a:t>
              </a:r>
              <a:endParaRPr lang="en-US" dirty="0">
                <a:solidFill>
                  <a:schemeClr val="bg1">
                    <a:lumMod val="65000"/>
                  </a:schemeClr>
                </a:solidFill>
              </a:endParaRPr>
            </a:p>
          </p:txBody>
        </p:sp>
        <p:sp>
          <p:nvSpPr>
            <p:cNvPr id="8" name="Rectangle 7">
              <a:extLst>
                <a:ext uri="{FF2B5EF4-FFF2-40B4-BE49-F238E27FC236}">
                  <a16:creationId xmlns:a16="http://schemas.microsoft.com/office/drawing/2014/main" id="{2CC1E2DB-378E-4A94-AC9A-4A7142A30669}"/>
                </a:ext>
              </a:extLst>
            </p:cNvPr>
            <p:cNvSpPr/>
            <p:nvPr/>
          </p:nvSpPr>
          <p:spPr>
            <a:xfrm>
              <a:off x="9970651" y="6285411"/>
              <a:ext cx="347472" cy="274320"/>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70335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2B2B2"/>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2B2B2"/>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2B2B2"/>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rgbClr val="B2B2B2"/>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rgbClr val="B2B2B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22982</TotalTime>
  <Words>789</Words>
  <Application>Microsoft Office PowerPoint</Application>
  <PresentationFormat>Widescreen</PresentationFormat>
  <Paragraphs>185</Paragraphs>
  <Slides>31</Slides>
  <Notes>29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Calibri Light</vt:lpstr>
      <vt:lpstr>Office Theme</vt:lpstr>
      <vt:lpstr>Test Driven Development  with React -  From Padawan To Jedi</vt:lpstr>
      <vt:lpstr>Audience</vt:lpstr>
      <vt:lpstr>Agenda</vt:lpstr>
      <vt:lpstr>Goals</vt:lpstr>
      <vt:lpstr>Who am I? </vt:lpstr>
      <vt:lpstr>Why do we write tests?</vt:lpstr>
      <vt:lpstr>What is Test Driven Development?</vt:lpstr>
      <vt:lpstr>What is Test Driven Development?</vt:lpstr>
      <vt:lpstr>Why Test Driven Development?</vt:lpstr>
      <vt:lpstr>What is NOT TDD?</vt:lpstr>
      <vt:lpstr>Applying TDD to React</vt:lpstr>
      <vt:lpstr>Introduction to Tools</vt:lpstr>
      <vt:lpstr>Jest</vt:lpstr>
      <vt:lpstr>Jest</vt:lpstr>
      <vt:lpstr>React Testing Library</vt:lpstr>
      <vt:lpstr>React Testing Library</vt:lpstr>
      <vt:lpstr>Demo</vt:lpstr>
      <vt:lpstr>What should I test?</vt:lpstr>
      <vt:lpstr>“The more your tests resemble the way your software is used the more confidence they can give you.”  </vt:lpstr>
      <vt:lpstr>How do I structure tests?</vt:lpstr>
      <vt:lpstr>Live Coding!</vt:lpstr>
      <vt:lpstr>How can I get started with TDD?</vt:lpstr>
      <vt:lpstr>But I don’t  have time!</vt:lpstr>
      <vt:lpstr>Why?</vt:lpstr>
      <vt:lpstr>My boss won’t let me!</vt:lpstr>
      <vt:lpstr>What about  this person?</vt:lpstr>
      <vt:lpstr>You don’t get better by not doing it</vt:lpstr>
      <vt:lpstr>Takeaways</vt:lpstr>
      <vt:lpstr>Resources</vt:lpstr>
      <vt:lpstr>Questions : ssauber@leantechniques.com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Background on  Background Tasks in .NET Core</dc:title>
  <dc:creator>Scott Sauber</dc:creator>
  <cp:lastModifiedBy>Scott</cp:lastModifiedBy>
  <cp:revision>135</cp:revision>
  <dcterms:created xsi:type="dcterms:W3CDTF">2020-03-08T20:31:35Z</dcterms:created>
  <dcterms:modified xsi:type="dcterms:W3CDTF">2022-04-30T21:17:03Z</dcterms:modified>
</cp:coreProperties>
</file>

<file path=docProps/thumbnail.jpeg>
</file>